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4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94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Montserrat" panose="020B0604020202020204" charset="0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1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07f057ee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007f057ee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0f13c2d87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0f13c2d87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imagen cadena de dato Dairo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9f88e393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9f88e3937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a0ddec06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a0ddec06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0f13c2d87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0f13c2d87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0f13c2d87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0f13c2d87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0f13c2d87_1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0f13c2d87_1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9f88e393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9f88e393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0f13c2d87_1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0f13c2d87_1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9f88e393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9f88e393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9f88e393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9f88e393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81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0f13c2d87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0f13c2d87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0f13c2d87_1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00f13c2d87_1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0f13c2d87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0f13c2d87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0f13c2d87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0f13c2d87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a0ddec06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a0ddec06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0f13c2d87_1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0f13c2d87_1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a0ddec0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fa0ddec0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059b329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059b329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fa0ddec06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fa0ddec06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0f13c2d87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00f13c2d87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0f13c2d87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00f13c2d87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0f13c2d87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0f13c2d87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¿Has revisado metadatos para consumir algo?  Si/no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¿Has generado metadatos?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¿Has publicado metadatos de tu conjunto de datos?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0f13c2d87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0f13c2d87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0f13c2d87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00f13c2d87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0f13c2d87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00f13c2d87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0f13c2d87_1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00f13c2d87_1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f9f88e393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f9f88e393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0f13c2d8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00f13c2d8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0f13c2d8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00f13c2d8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059b3296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0059b3296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059b3296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0059b3296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007f057ee9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1007f057ee9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07f057ee9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007f057ee9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0f13c2d87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100f13c2d87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9f88e393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9f88e393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0f13c2d87_1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0f13c2d87_1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0f13c2d87_1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00f13c2d87_1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9f88e393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9f88e393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imagen cadena de dato Dairo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conabio.gob.mx/informacion/gis/?vns=gis_root/biodiv/distpot/dpplant/dppequiset/apu052rpgw" TargetMode="Externa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hyperlink" Target="http://www.conabio.gob.mx/informacion/gis/?vns=gis_root/biodiv/distpot/dpplant/dppequiset/apu052rpgw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www.conabio.gob.mx/informacion/gis/?vns=gis_root/biodiv/distpot/dpplant/dppequiset/apu052rpgw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://www.conabio.gob.mx/informacion/gis/?vns=gis_root/biodiv/distpot/dpplant/dppequiset/apu052rpgw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bif.org/dataset/976fe971-654c-4a69-80b6-ca93a3975ede" TargetMode="Externa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hyperlink" Target="https://www.gbif.org/dataset/976fe971-654c-4a69-80b6-ca93a3975ede" TargetMode="Externa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www.gbif.org/dataset/976fe971-654c-4a69-80b6-ca93a3975ed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s.usda.gov/rds/archive/info/TrainingSlides_Introduction_to_Metadata_USGS_USFS.pd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gdc.gov/metadata/csdgm-standard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ml.ecoinformatics.org/" TargetMode="External"/><Relationship Id="rId5" Type="http://schemas.openxmlformats.org/officeDocument/2006/relationships/hyperlink" Target="https://ipt.gbif.org/manual/en/ipt/2.5/gbif-metadata-profile" TargetMode="External"/><Relationship Id="rId4" Type="http://schemas.openxmlformats.org/officeDocument/2006/relationships/hyperlink" Target="https://www.fgdc.gov/standards/projects/FGDC-standards-projects/metadata/biometadata/biodatap.pd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ontotext.com/knowledgehub/fundamentals/metadata-fundamental/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emarysue.com/hermit-crab-lego-shell/" TargetMode="External"/><Relationship Id="rId5" Type="http://schemas.openxmlformats.org/officeDocument/2006/relationships/hyperlink" Target="https://enciclovida.mx/especies/60022-coenobita-clypeatus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ctr" rtl="0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ct val="27086"/>
              <a:buFont typeface="Arial"/>
              <a:buNone/>
            </a:pPr>
            <a:r>
              <a:rPr lang="es" sz="4061" b="1">
                <a:solidFill>
                  <a:srgbClr val="7A7A7A"/>
                </a:solidFill>
                <a:latin typeface="Roboto"/>
                <a:ea typeface="Roboto"/>
                <a:cs typeface="Roboto"/>
                <a:sym typeface="Roboto"/>
              </a:rPr>
              <a:t>Buenas prácticas para la documentación de metadatos</a:t>
            </a: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rPr>
              <a:t>Importancia del contexto de los datos para su publicación, recuperación y uso.</a:t>
            </a:r>
            <a:endParaRPr sz="3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131" name="Google Shape;131;p25"/>
          <p:cNvSpPr txBox="1"/>
          <p:nvPr/>
        </p:nvSpPr>
        <p:spPr>
          <a:xfrm>
            <a:off x="6120175" y="3402475"/>
            <a:ext cx="30000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7A7A7A"/>
                </a:solidFill>
              </a:rPr>
              <a:t>Diana Hernández Robles</a:t>
            </a:r>
            <a:r>
              <a:rPr lang="es" sz="1200">
                <a:solidFill>
                  <a:srgbClr val="7A7A7A"/>
                </a:solidFill>
              </a:rPr>
              <a:t> </a:t>
            </a:r>
            <a:br>
              <a:rPr lang="es" sz="1200">
                <a:solidFill>
                  <a:srgbClr val="7A7A7A"/>
                </a:solidFill>
              </a:rPr>
            </a:br>
            <a:r>
              <a:rPr lang="es" sz="1200">
                <a:solidFill>
                  <a:srgbClr val="7A7A7A"/>
                </a:solidFill>
              </a:rPr>
              <a:t>CONABIO</a:t>
            </a:r>
            <a:endParaRPr sz="1200">
              <a:solidFill>
                <a:srgbClr val="7A7A7A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</a:rPr>
              <a:t>0000-0002-3951-4856</a:t>
            </a:r>
            <a:endParaRPr sz="9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450" y="4077700"/>
            <a:ext cx="209875" cy="2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Responder preguntas básicas de los datos</a:t>
            </a:r>
            <a:endParaRPr/>
          </a:p>
        </p:txBody>
      </p:sp>
      <p:sp>
        <p:nvSpPr>
          <p:cNvPr id="207" name="Google Shape;207;p34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 b="1"/>
              <a:t>QUIÉN</a:t>
            </a:r>
            <a:r>
              <a:rPr lang="es"/>
              <a:t> generó los datos?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 b="1"/>
              <a:t>QUÉ</a:t>
            </a:r>
            <a:r>
              <a:rPr lang="es"/>
              <a:t> contienen los datos?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 b="1"/>
              <a:t>CUÁNDO</a:t>
            </a:r>
            <a:r>
              <a:rPr lang="es"/>
              <a:t> se crearon?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 b="1"/>
              <a:t>DÓNDE</a:t>
            </a:r>
            <a:r>
              <a:rPr lang="es"/>
              <a:t> se localizan geográficamente?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 b="1"/>
              <a:t>CÓMO</a:t>
            </a:r>
            <a:r>
              <a:rPr lang="es"/>
              <a:t> se desarrollaron?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¿</a:t>
            </a:r>
            <a:r>
              <a:rPr lang="es" b="1"/>
              <a:t>POR QUÉ</a:t>
            </a:r>
            <a:r>
              <a:rPr lang="es"/>
              <a:t> se desarrollaron?</a:t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650" y="1745693"/>
            <a:ext cx="3915650" cy="1312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>
            <a:spLocks noGrp="1"/>
          </p:cNvSpPr>
          <p:nvPr>
            <p:ph type="title"/>
          </p:nvPr>
        </p:nvSpPr>
        <p:spPr>
          <a:xfrm>
            <a:off x="311700" y="129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Otros aspectos a considerar ...</a:t>
            </a:r>
            <a:endParaRPr/>
          </a:p>
        </p:txBody>
      </p:sp>
      <p:sp>
        <p:nvSpPr>
          <p:cNvPr id="215" name="Google Shape;215;p35"/>
          <p:cNvSpPr txBox="1"/>
          <p:nvPr/>
        </p:nvSpPr>
        <p:spPr>
          <a:xfrm>
            <a:off x="91525" y="879825"/>
            <a:ext cx="51258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¿El conjunto de datos tiene algún tipo de limitaciones? 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¿Qué significan los datos? 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¿Qué tipo de vacíos de información tiene? 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¿Qué procesos se ocuparon para generar los datos?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¿Se necesita algún software para leer los datos?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¿Se pueden compartir los datos?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>
                <a:solidFill>
                  <a:schemeClr val="dk1"/>
                </a:solidFill>
              </a:rPr>
              <a:t>¿Cómo citar los datos?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16" name="Google Shape;21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725" y="1007425"/>
            <a:ext cx="3046550" cy="30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Valor de los metadatos</a:t>
            </a:r>
            <a:endParaRPr/>
          </a:p>
        </p:txBody>
      </p:sp>
      <p:pic>
        <p:nvPicPr>
          <p:cNvPr id="223" name="Google Shape;22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/>
          <p:nvPr/>
        </p:nvSpPr>
        <p:spPr>
          <a:xfrm>
            <a:off x="3297500" y="1165742"/>
            <a:ext cx="2540100" cy="2540100"/>
          </a:xfrm>
          <a:prstGeom prst="donut">
            <a:avLst>
              <a:gd name="adj" fmla="val 16067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36"/>
          <p:cNvGrpSpPr/>
          <p:nvPr/>
        </p:nvGrpSpPr>
        <p:grpSpPr>
          <a:xfrm>
            <a:off x="1680836" y="1315124"/>
            <a:ext cx="1931633" cy="669600"/>
            <a:chOff x="1680836" y="1315124"/>
            <a:chExt cx="1931633" cy="669600"/>
          </a:xfrm>
        </p:grpSpPr>
        <p:cxnSp>
          <p:nvCxnSpPr>
            <p:cNvPr id="226" name="Google Shape;226;p36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65F0AD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27" name="Google Shape;227;p36"/>
            <p:cNvSpPr txBox="1"/>
            <p:nvPr/>
          </p:nvSpPr>
          <p:spPr>
            <a:xfrm>
              <a:off x="1680836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b="1">
                  <a:latin typeface="Roboto"/>
                  <a:ea typeface="Roboto"/>
                  <a:cs typeface="Roboto"/>
                  <a:sym typeface="Roboto"/>
                </a:rPr>
                <a:t>Desarrolladores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8" name="Google Shape;228;p36"/>
          <p:cNvGrpSpPr/>
          <p:nvPr/>
        </p:nvGrpSpPr>
        <p:grpSpPr>
          <a:xfrm>
            <a:off x="5517319" y="1315124"/>
            <a:ext cx="1940006" cy="669600"/>
            <a:chOff x="5517319" y="1315124"/>
            <a:chExt cx="1940006" cy="669600"/>
          </a:xfrm>
        </p:grpSpPr>
        <p:cxnSp>
          <p:nvCxnSpPr>
            <p:cNvPr id="229" name="Google Shape;229;p36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08563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0" name="Google Shape;230;p36"/>
            <p:cNvSpPr txBox="1"/>
            <p:nvPr/>
          </p:nvSpPr>
          <p:spPr>
            <a:xfrm>
              <a:off x="5962125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Usuarios de datos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1" name="Google Shape;231;p36"/>
          <p:cNvGrpSpPr/>
          <p:nvPr/>
        </p:nvGrpSpPr>
        <p:grpSpPr>
          <a:xfrm>
            <a:off x="3808226" y="3535140"/>
            <a:ext cx="1495200" cy="1143796"/>
            <a:chOff x="3808226" y="3535140"/>
            <a:chExt cx="1495200" cy="1143796"/>
          </a:xfrm>
        </p:grpSpPr>
        <p:cxnSp>
          <p:nvCxnSpPr>
            <p:cNvPr id="232" name="Google Shape;232;p36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rgbClr val="0E945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33" name="Google Shape;233;p36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 b="1">
                  <a:latin typeface="Roboto"/>
                  <a:ea typeface="Roboto"/>
                  <a:cs typeface="Roboto"/>
                  <a:sym typeface="Roboto"/>
                </a:rPr>
                <a:t>Organizaciones</a:t>
              </a:r>
              <a:endParaRPr sz="13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4" name="Google Shape;234;p36"/>
          <p:cNvSpPr txBox="1"/>
          <p:nvPr/>
        </p:nvSpPr>
        <p:spPr>
          <a:xfrm>
            <a:off x="3845784" y="20564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oboto"/>
                <a:ea typeface="Roboto"/>
                <a:cs typeface="Roboto"/>
                <a:sym typeface="Roboto"/>
              </a:rPr>
              <a:t>Metadatos benefician a ...</a:t>
            </a:r>
            <a:endParaRPr sz="1200"/>
          </a:p>
        </p:txBody>
      </p:sp>
      <p:sp>
        <p:nvSpPr>
          <p:cNvPr id="235" name="Google Shape;235;p36"/>
          <p:cNvSpPr/>
          <p:nvPr/>
        </p:nvSpPr>
        <p:spPr>
          <a:xfrm rot="1800047">
            <a:off x="3219843" y="1086434"/>
            <a:ext cx="2690936" cy="2690936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rgbClr val="085631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6"/>
          <p:cNvSpPr/>
          <p:nvPr/>
        </p:nvSpPr>
        <p:spPr>
          <a:xfrm rot="-1800047" flipH="1">
            <a:off x="3221956" y="1086434"/>
            <a:ext cx="2690936" cy="2690936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rgbClr val="65F0AD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6"/>
          <p:cNvSpPr/>
          <p:nvPr/>
        </p:nvSpPr>
        <p:spPr>
          <a:xfrm rot="-8100000">
            <a:off x="4382715" y="1027393"/>
            <a:ext cx="363170" cy="363170"/>
          </a:xfrm>
          <a:prstGeom prst="rtTriangle">
            <a:avLst/>
          </a:prstGeom>
          <a:solidFill>
            <a:srgbClr val="65F0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6"/>
          <p:cNvSpPr/>
          <p:nvPr/>
        </p:nvSpPr>
        <p:spPr>
          <a:xfrm rot="-9000757" flipH="1">
            <a:off x="3220953" y="1084808"/>
            <a:ext cx="2690226" cy="2690226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rgbClr val="0E945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6"/>
          <p:cNvSpPr/>
          <p:nvPr/>
        </p:nvSpPr>
        <p:spPr>
          <a:xfrm rot="-1027861">
            <a:off x="5485874" y="2849832"/>
            <a:ext cx="312672" cy="312672"/>
          </a:xfrm>
          <a:prstGeom prst="rtTriangle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6"/>
          <p:cNvSpPr/>
          <p:nvPr/>
        </p:nvSpPr>
        <p:spPr>
          <a:xfrm rot="6359841">
            <a:off x="3315801" y="2847762"/>
            <a:ext cx="363580" cy="363580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Valor de los metadatos</a:t>
            </a:r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4140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s" sz="1460" b="1">
                <a:solidFill>
                  <a:schemeClr val="dk1"/>
                </a:solidFill>
              </a:rPr>
              <a:t>Desarrolladores</a:t>
            </a:r>
            <a:endParaRPr sz="1460" b="1">
              <a:solidFill>
                <a:schemeClr val="dk1"/>
              </a:solidFill>
            </a:endParaRPr>
          </a:p>
          <a:p>
            <a:pPr marL="457200" lvl="0" indent="-32131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60"/>
              <a:buChar char="-"/>
            </a:pPr>
            <a:r>
              <a:rPr lang="es" sz="1460">
                <a:solidFill>
                  <a:schemeClr val="dk1"/>
                </a:solidFill>
              </a:rPr>
              <a:t>Reducir / evitar duplicidad de datos</a:t>
            </a:r>
            <a:endParaRPr sz="1460">
              <a:solidFill>
                <a:schemeClr val="dk1"/>
              </a:solidFill>
            </a:endParaRPr>
          </a:p>
          <a:p>
            <a:pPr marL="457200" lvl="0" indent="-32131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-"/>
            </a:pPr>
            <a:r>
              <a:rPr lang="es" sz="1460">
                <a:solidFill>
                  <a:schemeClr val="dk1"/>
                </a:solidFill>
              </a:rPr>
              <a:t>Compartir información confiable</a:t>
            </a:r>
            <a:endParaRPr sz="1460">
              <a:solidFill>
                <a:schemeClr val="dk1"/>
              </a:solidFill>
            </a:endParaRPr>
          </a:p>
          <a:p>
            <a:pPr marL="457200" lvl="0" indent="-32131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-"/>
            </a:pPr>
            <a:r>
              <a:rPr lang="es" sz="1460">
                <a:solidFill>
                  <a:schemeClr val="dk1"/>
                </a:solidFill>
              </a:rPr>
              <a:t>Publicar esfuerzos: difunde el trabajo científico y sus contribuciones en diversos campos de estudio</a:t>
            </a:r>
            <a:endParaRPr sz="1460">
              <a:solidFill>
                <a:schemeClr val="dk1"/>
              </a:solidFill>
            </a:endParaRPr>
          </a:p>
          <a:p>
            <a:pPr marL="457200" lvl="0" indent="-32131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-"/>
            </a:pPr>
            <a:r>
              <a:rPr lang="es" sz="1460">
                <a:solidFill>
                  <a:schemeClr val="dk1"/>
                </a:solidFill>
              </a:rPr>
              <a:t>Reducir la carga de trabajo</a:t>
            </a:r>
            <a:endParaRPr sz="1460">
              <a:solidFill>
                <a:schemeClr val="dk1"/>
              </a:solidFill>
            </a:endParaRPr>
          </a:p>
        </p:txBody>
      </p:sp>
      <p:pic>
        <p:nvPicPr>
          <p:cNvPr id="247" name="Google Shape;24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/>
          <p:nvPr/>
        </p:nvSpPr>
        <p:spPr>
          <a:xfrm>
            <a:off x="5772488" y="887437"/>
            <a:ext cx="2005800" cy="2025000"/>
          </a:xfrm>
          <a:prstGeom prst="donut">
            <a:avLst>
              <a:gd name="adj" fmla="val 16067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37"/>
          <p:cNvGrpSpPr/>
          <p:nvPr/>
        </p:nvGrpSpPr>
        <p:grpSpPr>
          <a:xfrm>
            <a:off x="4307825" y="1006475"/>
            <a:ext cx="1713376" cy="533805"/>
            <a:chOff x="1442814" y="1315134"/>
            <a:chExt cx="2169654" cy="669600"/>
          </a:xfrm>
        </p:grpSpPr>
        <p:cxnSp>
          <p:nvCxnSpPr>
            <p:cNvPr id="250" name="Google Shape;250;p37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65F0AD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51" name="Google Shape;251;p37"/>
            <p:cNvSpPr txBox="1"/>
            <p:nvPr/>
          </p:nvSpPr>
          <p:spPr>
            <a:xfrm>
              <a:off x="1442814" y="1315134"/>
              <a:ext cx="17331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b="1">
                  <a:latin typeface="Roboto"/>
                  <a:ea typeface="Roboto"/>
                  <a:cs typeface="Roboto"/>
                  <a:sym typeface="Roboto"/>
                </a:rPr>
                <a:t>Desarrolladores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2" name="Google Shape;252;p37"/>
          <p:cNvGrpSpPr/>
          <p:nvPr/>
        </p:nvGrpSpPr>
        <p:grpSpPr>
          <a:xfrm>
            <a:off x="7525461" y="1006467"/>
            <a:ext cx="1532023" cy="533805"/>
            <a:chOff x="5517319" y="1315124"/>
            <a:chExt cx="1940006" cy="669600"/>
          </a:xfrm>
        </p:grpSpPr>
        <p:cxnSp>
          <p:nvCxnSpPr>
            <p:cNvPr id="253" name="Google Shape;253;p37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08563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54" name="Google Shape;254;p37"/>
            <p:cNvSpPr txBox="1"/>
            <p:nvPr/>
          </p:nvSpPr>
          <p:spPr>
            <a:xfrm>
              <a:off x="5962125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 b="1">
                  <a:solidFill>
                    <a:srgbClr val="888888"/>
                  </a:solidFill>
                  <a:latin typeface="Roboto"/>
                  <a:ea typeface="Roboto"/>
                  <a:cs typeface="Roboto"/>
                  <a:sym typeface="Roboto"/>
                </a:rPr>
                <a:t>Usuarios de datos</a:t>
              </a:r>
              <a:endParaRPr sz="1100" b="1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5" name="Google Shape;255;p37"/>
          <p:cNvGrpSpPr/>
          <p:nvPr/>
        </p:nvGrpSpPr>
        <p:grpSpPr>
          <a:xfrm>
            <a:off x="6175791" y="2776264"/>
            <a:ext cx="1180759" cy="911834"/>
            <a:chOff x="3808226" y="3535140"/>
            <a:chExt cx="1495200" cy="1143796"/>
          </a:xfrm>
        </p:grpSpPr>
        <p:cxnSp>
          <p:nvCxnSpPr>
            <p:cNvPr id="256" name="Google Shape;256;p37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rgbClr val="0E945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57" name="Google Shape;257;p37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rgbClr val="888888"/>
                  </a:solidFill>
                  <a:latin typeface="Roboto"/>
                  <a:ea typeface="Roboto"/>
                  <a:cs typeface="Roboto"/>
                  <a:sym typeface="Roboto"/>
                </a:rPr>
                <a:t>Organizaciones</a:t>
              </a:r>
              <a:endParaRPr sz="1100" b="1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8" name="Google Shape;258;p37"/>
          <p:cNvSpPr txBox="1"/>
          <p:nvPr/>
        </p:nvSpPr>
        <p:spPr>
          <a:xfrm>
            <a:off x="6205471" y="1597561"/>
            <a:ext cx="11400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oboto"/>
                <a:ea typeface="Roboto"/>
                <a:cs typeface="Roboto"/>
                <a:sym typeface="Roboto"/>
              </a:rPr>
              <a:t>Metadatos benefician a ...</a:t>
            </a:r>
            <a:endParaRPr sz="1200"/>
          </a:p>
        </p:txBody>
      </p:sp>
      <p:sp>
        <p:nvSpPr>
          <p:cNvPr id="259" name="Google Shape;259;p37"/>
          <p:cNvSpPr/>
          <p:nvPr/>
        </p:nvSpPr>
        <p:spPr>
          <a:xfrm rot="1814480">
            <a:off x="5708556" y="826775"/>
            <a:ext cx="2130079" cy="2140306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rgbClr val="999999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7"/>
          <p:cNvSpPr/>
          <p:nvPr/>
        </p:nvSpPr>
        <p:spPr>
          <a:xfrm rot="-1814480" flipH="1">
            <a:off x="5710405" y="826775"/>
            <a:ext cx="2130079" cy="2140306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rgbClr val="65F0AD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7"/>
          <p:cNvSpPr/>
          <p:nvPr/>
        </p:nvSpPr>
        <p:spPr>
          <a:xfrm rot="-8084811">
            <a:off x="6628848" y="778002"/>
            <a:ext cx="288078" cy="288078"/>
          </a:xfrm>
          <a:prstGeom prst="rtTriangle">
            <a:avLst/>
          </a:prstGeom>
          <a:solidFill>
            <a:srgbClr val="65F0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7"/>
          <p:cNvSpPr/>
          <p:nvPr/>
        </p:nvSpPr>
        <p:spPr>
          <a:xfrm rot="-8986775" flipH="1">
            <a:off x="5709454" y="825497"/>
            <a:ext cx="2129626" cy="2139599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rgbClr val="CCCCCC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7"/>
          <p:cNvSpPr/>
          <p:nvPr/>
        </p:nvSpPr>
        <p:spPr>
          <a:xfrm rot="-1037509">
            <a:off x="7500483" y="2230160"/>
            <a:ext cx="247276" cy="249018"/>
          </a:xfrm>
          <a:prstGeom prst="rtTriangl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7"/>
          <p:cNvSpPr/>
          <p:nvPr/>
        </p:nvSpPr>
        <p:spPr>
          <a:xfrm rot="6351834">
            <a:off x="5785599" y="2229778"/>
            <a:ext cx="289735" cy="287305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Valor de los metadatos</a:t>
            </a:r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body" idx="1"/>
          </p:nvPr>
        </p:nvSpPr>
        <p:spPr>
          <a:xfrm>
            <a:off x="311700" y="542875"/>
            <a:ext cx="4140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6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s" sz="1460" b="1" dirty="0">
                <a:solidFill>
                  <a:schemeClr val="dk1"/>
                </a:solidFill>
              </a:rPr>
              <a:t>Usuarios</a:t>
            </a:r>
            <a:endParaRPr sz="1460" b="1" dirty="0">
              <a:solidFill>
                <a:schemeClr val="dk1"/>
              </a:solidFill>
            </a:endParaRPr>
          </a:p>
          <a:p>
            <a:pPr marL="457200" marR="0" lvl="0" indent="-32131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60"/>
              <a:buChar char="-"/>
            </a:pPr>
            <a:r>
              <a:rPr lang="es" sz="1460" dirty="0">
                <a:solidFill>
                  <a:schemeClr val="dk1"/>
                </a:solidFill>
              </a:rPr>
              <a:t>búsqueda, extracción y análisis de conjuntos de datos (dentro y fuera de la institución)</a:t>
            </a:r>
            <a:endParaRPr sz="1460" dirty="0">
              <a:solidFill>
                <a:schemeClr val="dk1"/>
              </a:solidFill>
            </a:endParaRPr>
          </a:p>
          <a:p>
            <a:pPr marL="457200" marR="0" lvl="0" indent="-32131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-"/>
            </a:pPr>
            <a:r>
              <a:rPr lang="es" sz="1460" dirty="0">
                <a:solidFill>
                  <a:schemeClr val="dk1"/>
                </a:solidFill>
              </a:rPr>
              <a:t>Ubicación de datos (por región, tema, grupo biológico, etc)</a:t>
            </a:r>
            <a:endParaRPr sz="1460" dirty="0">
              <a:solidFill>
                <a:schemeClr val="dk1"/>
              </a:solidFill>
            </a:endParaRPr>
          </a:p>
          <a:p>
            <a:pPr marL="457200" marR="0" lvl="0" indent="-32131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-"/>
            </a:pPr>
            <a:r>
              <a:rPr lang="es" sz="1460" dirty="0">
                <a:solidFill>
                  <a:schemeClr val="dk1"/>
                </a:solidFill>
              </a:rPr>
              <a:t>Determinar su utilidad (fitness for use)</a:t>
            </a:r>
            <a:endParaRPr sz="1460" dirty="0">
              <a:solidFill>
                <a:schemeClr val="dk1"/>
              </a:solidFill>
            </a:endParaRPr>
          </a:p>
          <a:p>
            <a:pPr marL="457200" marR="0" lvl="0" indent="-32131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-"/>
            </a:pPr>
            <a:r>
              <a:rPr lang="es" sz="1460" dirty="0">
                <a:solidFill>
                  <a:schemeClr val="dk1"/>
                </a:solidFill>
              </a:rPr>
              <a:t>cómo acceder, procesar y </a:t>
            </a:r>
            <a:r>
              <a:rPr lang="es" sz="1460" dirty="0" smtClean="0">
                <a:solidFill>
                  <a:schemeClr val="dk1"/>
                </a:solidFill>
              </a:rPr>
              <a:t>usarlos </a:t>
            </a:r>
            <a:endParaRPr sz="1460" dirty="0">
              <a:solidFill>
                <a:schemeClr val="dk1"/>
              </a:solidFill>
            </a:endParaRPr>
          </a:p>
          <a:p>
            <a:pPr marL="457200" marR="0" lvl="0" indent="-32131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-"/>
            </a:pPr>
            <a:r>
              <a:rPr lang="es" sz="1460" dirty="0" smtClean="0">
                <a:solidFill>
                  <a:schemeClr val="dk1"/>
                </a:solidFill>
              </a:rPr>
              <a:t>¿a </a:t>
            </a:r>
            <a:r>
              <a:rPr lang="es" sz="1460" dirty="0">
                <a:solidFill>
                  <a:schemeClr val="dk1"/>
                </a:solidFill>
              </a:rPr>
              <a:t>quién </a:t>
            </a:r>
            <a:r>
              <a:rPr lang="es" sz="1460" dirty="0" smtClean="0">
                <a:solidFill>
                  <a:schemeClr val="dk1"/>
                </a:solidFill>
              </a:rPr>
              <a:t>contactar?</a:t>
            </a:r>
            <a:endParaRPr sz="1460" dirty="0">
              <a:solidFill>
                <a:schemeClr val="dk1"/>
              </a:solidFill>
            </a:endParaRPr>
          </a:p>
        </p:txBody>
      </p:sp>
      <p:pic>
        <p:nvPicPr>
          <p:cNvPr id="271" name="Google Shape;27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8"/>
          <p:cNvSpPr/>
          <p:nvPr/>
        </p:nvSpPr>
        <p:spPr>
          <a:xfrm>
            <a:off x="5772488" y="887437"/>
            <a:ext cx="2005800" cy="2025000"/>
          </a:xfrm>
          <a:prstGeom prst="donut">
            <a:avLst>
              <a:gd name="adj" fmla="val 16067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38"/>
          <p:cNvGrpSpPr/>
          <p:nvPr/>
        </p:nvGrpSpPr>
        <p:grpSpPr>
          <a:xfrm>
            <a:off x="4495791" y="1006467"/>
            <a:ext cx="1525410" cy="533805"/>
            <a:chOff x="1680836" y="1315124"/>
            <a:chExt cx="1931633" cy="669600"/>
          </a:xfrm>
        </p:grpSpPr>
        <p:cxnSp>
          <p:nvCxnSpPr>
            <p:cNvPr id="274" name="Google Shape;274;p38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65F0AD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75" name="Google Shape;275;p38"/>
            <p:cNvSpPr txBox="1"/>
            <p:nvPr/>
          </p:nvSpPr>
          <p:spPr>
            <a:xfrm>
              <a:off x="1680836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rgbClr val="888888"/>
                  </a:solidFill>
                  <a:latin typeface="Roboto"/>
                  <a:ea typeface="Roboto"/>
                  <a:cs typeface="Roboto"/>
                  <a:sym typeface="Roboto"/>
                </a:rPr>
                <a:t>Desarrolladores</a:t>
              </a:r>
              <a:endParaRPr sz="1100" b="1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6" name="Google Shape;276;p38"/>
          <p:cNvGrpSpPr/>
          <p:nvPr/>
        </p:nvGrpSpPr>
        <p:grpSpPr>
          <a:xfrm>
            <a:off x="7525461" y="1006467"/>
            <a:ext cx="1532023" cy="533805"/>
            <a:chOff x="5517319" y="1315124"/>
            <a:chExt cx="1940006" cy="669600"/>
          </a:xfrm>
        </p:grpSpPr>
        <p:cxnSp>
          <p:nvCxnSpPr>
            <p:cNvPr id="277" name="Google Shape;277;p38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08563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78" name="Google Shape;278;p38"/>
            <p:cNvSpPr txBox="1"/>
            <p:nvPr/>
          </p:nvSpPr>
          <p:spPr>
            <a:xfrm>
              <a:off x="5962125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Usuarios de datos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9" name="Google Shape;279;p38"/>
          <p:cNvGrpSpPr/>
          <p:nvPr/>
        </p:nvGrpSpPr>
        <p:grpSpPr>
          <a:xfrm>
            <a:off x="6175791" y="2776264"/>
            <a:ext cx="1180759" cy="911834"/>
            <a:chOff x="3808226" y="3535140"/>
            <a:chExt cx="1495200" cy="1143796"/>
          </a:xfrm>
        </p:grpSpPr>
        <p:cxnSp>
          <p:nvCxnSpPr>
            <p:cNvPr id="280" name="Google Shape;280;p38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rgbClr val="0E945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81" name="Google Shape;281;p38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rgbClr val="888888"/>
                  </a:solidFill>
                  <a:latin typeface="Roboto"/>
                  <a:ea typeface="Roboto"/>
                  <a:cs typeface="Roboto"/>
                  <a:sym typeface="Roboto"/>
                </a:rPr>
                <a:t>Organizaciones</a:t>
              </a:r>
              <a:endParaRPr sz="1100" b="1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82" name="Google Shape;282;p38"/>
          <p:cNvSpPr txBox="1"/>
          <p:nvPr/>
        </p:nvSpPr>
        <p:spPr>
          <a:xfrm>
            <a:off x="6205471" y="1597561"/>
            <a:ext cx="11400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oboto"/>
                <a:ea typeface="Roboto"/>
                <a:cs typeface="Roboto"/>
                <a:sym typeface="Roboto"/>
              </a:rPr>
              <a:t>Metadatos benefician a ...</a:t>
            </a:r>
            <a:endParaRPr sz="1200"/>
          </a:p>
        </p:txBody>
      </p:sp>
      <p:sp>
        <p:nvSpPr>
          <p:cNvPr id="283" name="Google Shape;283;p38"/>
          <p:cNvSpPr/>
          <p:nvPr/>
        </p:nvSpPr>
        <p:spPr>
          <a:xfrm rot="1814480">
            <a:off x="5708556" y="826775"/>
            <a:ext cx="2130079" cy="2140306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rgbClr val="085631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8"/>
          <p:cNvSpPr/>
          <p:nvPr/>
        </p:nvSpPr>
        <p:spPr>
          <a:xfrm rot="-1814480" flipH="1">
            <a:off x="5710405" y="826775"/>
            <a:ext cx="2130079" cy="2140306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rgbClr val="888888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8"/>
          <p:cNvSpPr/>
          <p:nvPr/>
        </p:nvSpPr>
        <p:spPr>
          <a:xfrm rot="-8084811">
            <a:off x="6628848" y="778002"/>
            <a:ext cx="288078" cy="288078"/>
          </a:xfrm>
          <a:prstGeom prst="rtTriangle">
            <a:avLst/>
          </a:prstGeom>
          <a:solidFill>
            <a:srgbClr val="8888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8"/>
          <p:cNvSpPr/>
          <p:nvPr/>
        </p:nvSpPr>
        <p:spPr>
          <a:xfrm rot="-8986775" flipH="1">
            <a:off x="5709454" y="825497"/>
            <a:ext cx="2129626" cy="2139599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rgbClr val="D9D9D9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8"/>
          <p:cNvSpPr/>
          <p:nvPr/>
        </p:nvSpPr>
        <p:spPr>
          <a:xfrm rot="-1037509">
            <a:off x="7500483" y="2230160"/>
            <a:ext cx="247276" cy="249018"/>
          </a:xfrm>
          <a:prstGeom prst="rtTriangle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8"/>
          <p:cNvSpPr/>
          <p:nvPr/>
        </p:nvSpPr>
        <p:spPr>
          <a:xfrm rot="6351834">
            <a:off x="5785599" y="2229778"/>
            <a:ext cx="289735" cy="287305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Valor de los metadatos</a:t>
            </a:r>
            <a:endParaRPr/>
          </a:p>
        </p:txBody>
      </p:sp>
      <p:sp>
        <p:nvSpPr>
          <p:cNvPr id="294" name="Google Shape;294;p39"/>
          <p:cNvSpPr txBox="1"/>
          <p:nvPr/>
        </p:nvSpPr>
        <p:spPr>
          <a:xfrm>
            <a:off x="412450" y="642000"/>
            <a:ext cx="4027200" cy="3924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/>
              <a:t>Organizaciones</a:t>
            </a:r>
            <a:endParaRPr sz="1600" b="1" dirty="0"/>
          </a:p>
          <a:p>
            <a:pPr marL="457200" marR="0" lvl="0" indent="-32131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-"/>
            </a:pPr>
            <a:r>
              <a:rPr lang="es" sz="1460" dirty="0">
                <a:solidFill>
                  <a:schemeClr val="dk1"/>
                </a:solidFill>
              </a:rPr>
              <a:t>documentación del procesamiento de datos, control de calidad, definiciones, uso de los datos, restricciones</a:t>
            </a:r>
            <a:endParaRPr sz="1460" dirty="0">
              <a:solidFill>
                <a:schemeClr val="dk1"/>
              </a:solidFill>
            </a:endParaRPr>
          </a:p>
          <a:p>
            <a:pPr marL="457200" marR="0" lvl="0" indent="-32131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-"/>
            </a:pPr>
            <a:r>
              <a:rPr lang="es" sz="1460" dirty="0">
                <a:solidFill>
                  <a:schemeClr val="dk1"/>
                </a:solidFill>
              </a:rPr>
              <a:t>posibilidad de usar los datos con </a:t>
            </a:r>
            <a:r>
              <a:rPr lang="es" sz="1460" dirty="0" smtClean="0">
                <a:solidFill>
                  <a:schemeClr val="dk1"/>
                </a:solidFill>
              </a:rPr>
              <a:t>objetivos adicionales </a:t>
            </a:r>
            <a:r>
              <a:rPr lang="es" sz="1460" dirty="0">
                <a:solidFill>
                  <a:schemeClr val="dk1"/>
                </a:solidFill>
              </a:rPr>
              <a:t>a </a:t>
            </a:r>
            <a:r>
              <a:rPr lang="es" sz="1460" dirty="0" smtClean="0">
                <a:solidFill>
                  <a:schemeClr val="dk1"/>
                </a:solidFill>
              </a:rPr>
              <a:t>los originales</a:t>
            </a:r>
            <a:endParaRPr sz="1460" dirty="0">
              <a:solidFill>
                <a:schemeClr val="dk1"/>
              </a:solidFill>
            </a:endParaRPr>
          </a:p>
          <a:p>
            <a:pPr marL="457200" marR="0" lvl="0" indent="-32131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-"/>
            </a:pPr>
            <a:r>
              <a:rPr lang="es" sz="1460" dirty="0">
                <a:solidFill>
                  <a:schemeClr val="dk1"/>
                </a:solidFill>
              </a:rPr>
              <a:t>ofrecen permanencia de datos</a:t>
            </a:r>
            <a:endParaRPr sz="1460" dirty="0">
              <a:solidFill>
                <a:schemeClr val="dk1"/>
              </a:solidFill>
            </a:endParaRPr>
          </a:p>
          <a:p>
            <a:pPr marL="457200" marR="0" lvl="0" indent="-32131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-"/>
            </a:pPr>
            <a:r>
              <a:rPr lang="es" sz="1460" dirty="0">
                <a:solidFill>
                  <a:schemeClr val="dk1"/>
                </a:solidFill>
              </a:rPr>
              <a:t>genera memoria institucional</a:t>
            </a:r>
            <a:endParaRPr sz="1460" dirty="0">
              <a:solidFill>
                <a:schemeClr val="dk1"/>
              </a:solidFill>
            </a:endParaRPr>
          </a:p>
          <a:p>
            <a:pPr marL="457200" marR="0" lvl="0" indent="-32131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-"/>
            </a:pPr>
            <a:r>
              <a:rPr lang="es" sz="1460" dirty="0">
                <a:solidFill>
                  <a:schemeClr val="dk1"/>
                </a:solidFill>
              </a:rPr>
              <a:t>posibles nuevas asociaciones y colaboraciones </a:t>
            </a:r>
            <a:endParaRPr sz="1460" dirty="0">
              <a:solidFill>
                <a:schemeClr val="dk1"/>
              </a:solidFill>
            </a:endParaRPr>
          </a:p>
          <a:p>
            <a:pPr marL="457200" marR="0" lvl="0" indent="-32131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Char char="-"/>
            </a:pPr>
            <a:r>
              <a:rPr lang="es" sz="1460" dirty="0">
                <a:solidFill>
                  <a:schemeClr val="dk1"/>
                </a:solidFill>
              </a:rPr>
              <a:t>protección ante el mal uso de datos</a:t>
            </a:r>
            <a:endParaRPr sz="1200" dirty="0"/>
          </a:p>
        </p:txBody>
      </p:sp>
      <p:pic>
        <p:nvPicPr>
          <p:cNvPr id="295" name="Google Shape;29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9"/>
          <p:cNvSpPr/>
          <p:nvPr/>
        </p:nvSpPr>
        <p:spPr>
          <a:xfrm>
            <a:off x="5772488" y="887437"/>
            <a:ext cx="2005800" cy="2025000"/>
          </a:xfrm>
          <a:prstGeom prst="donut">
            <a:avLst>
              <a:gd name="adj" fmla="val 16067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39"/>
          <p:cNvGrpSpPr/>
          <p:nvPr/>
        </p:nvGrpSpPr>
        <p:grpSpPr>
          <a:xfrm>
            <a:off x="4495791" y="1006467"/>
            <a:ext cx="1525410" cy="533805"/>
            <a:chOff x="1680836" y="1315124"/>
            <a:chExt cx="1931633" cy="669600"/>
          </a:xfrm>
        </p:grpSpPr>
        <p:cxnSp>
          <p:nvCxnSpPr>
            <p:cNvPr id="298" name="Google Shape;298;p39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65F0AD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99" name="Google Shape;299;p39"/>
            <p:cNvSpPr txBox="1"/>
            <p:nvPr/>
          </p:nvSpPr>
          <p:spPr>
            <a:xfrm>
              <a:off x="1680836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 b="1">
                  <a:solidFill>
                    <a:srgbClr val="888888"/>
                  </a:solidFill>
                  <a:latin typeface="Roboto"/>
                  <a:ea typeface="Roboto"/>
                  <a:cs typeface="Roboto"/>
                  <a:sym typeface="Roboto"/>
                </a:rPr>
                <a:t>Desarrolladores</a:t>
              </a:r>
              <a:endParaRPr sz="1000" b="1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0" name="Google Shape;300;p39"/>
          <p:cNvGrpSpPr/>
          <p:nvPr/>
        </p:nvGrpSpPr>
        <p:grpSpPr>
          <a:xfrm>
            <a:off x="7525461" y="1006467"/>
            <a:ext cx="1433773" cy="533805"/>
            <a:chOff x="5517319" y="1315124"/>
            <a:chExt cx="1815592" cy="669600"/>
          </a:xfrm>
        </p:grpSpPr>
        <p:cxnSp>
          <p:nvCxnSpPr>
            <p:cNvPr id="301" name="Google Shape;301;p39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08563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302" name="Google Shape;302;p39"/>
            <p:cNvSpPr txBox="1"/>
            <p:nvPr/>
          </p:nvSpPr>
          <p:spPr>
            <a:xfrm>
              <a:off x="5837711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 b="1">
                  <a:solidFill>
                    <a:srgbClr val="888888"/>
                  </a:solidFill>
                  <a:latin typeface="Roboto"/>
                  <a:ea typeface="Roboto"/>
                  <a:cs typeface="Roboto"/>
                  <a:sym typeface="Roboto"/>
                </a:rPr>
                <a:t>Usuarios de datos</a:t>
              </a:r>
              <a:endParaRPr sz="1100" b="1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3" name="Google Shape;303;p39"/>
          <p:cNvGrpSpPr/>
          <p:nvPr/>
        </p:nvGrpSpPr>
        <p:grpSpPr>
          <a:xfrm>
            <a:off x="6023402" y="2776264"/>
            <a:ext cx="1433779" cy="911841"/>
            <a:chOff x="3615255" y="3535140"/>
            <a:chExt cx="1815600" cy="1143804"/>
          </a:xfrm>
        </p:grpSpPr>
        <p:cxnSp>
          <p:nvCxnSpPr>
            <p:cNvPr id="304" name="Google Shape;304;p39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rgbClr val="0E945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305" name="Google Shape;305;p39"/>
            <p:cNvSpPr txBox="1"/>
            <p:nvPr/>
          </p:nvSpPr>
          <p:spPr>
            <a:xfrm>
              <a:off x="3615255" y="4009345"/>
              <a:ext cx="18156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 b="1">
                  <a:latin typeface="Roboto"/>
                  <a:ea typeface="Roboto"/>
                  <a:cs typeface="Roboto"/>
                  <a:sym typeface="Roboto"/>
                </a:rPr>
                <a:t>Organizaciones</a:t>
              </a:r>
              <a:endParaRPr sz="13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6" name="Google Shape;306;p39"/>
          <p:cNvSpPr txBox="1"/>
          <p:nvPr/>
        </p:nvSpPr>
        <p:spPr>
          <a:xfrm>
            <a:off x="6205471" y="1597561"/>
            <a:ext cx="11400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oboto"/>
                <a:ea typeface="Roboto"/>
                <a:cs typeface="Roboto"/>
                <a:sym typeface="Roboto"/>
              </a:rPr>
              <a:t>Metadatos benefician a ...</a:t>
            </a:r>
            <a:endParaRPr sz="1200"/>
          </a:p>
        </p:txBody>
      </p:sp>
      <p:sp>
        <p:nvSpPr>
          <p:cNvPr id="307" name="Google Shape;307;p39"/>
          <p:cNvSpPr/>
          <p:nvPr/>
        </p:nvSpPr>
        <p:spPr>
          <a:xfrm rot="1814480">
            <a:off x="5708556" y="826775"/>
            <a:ext cx="2130079" cy="2140306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rgbClr val="CCCCCC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9"/>
          <p:cNvSpPr/>
          <p:nvPr/>
        </p:nvSpPr>
        <p:spPr>
          <a:xfrm rot="-1814480" flipH="1">
            <a:off x="5710405" y="826775"/>
            <a:ext cx="2130079" cy="2140306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rgbClr val="B7B7B7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9"/>
          <p:cNvSpPr/>
          <p:nvPr/>
        </p:nvSpPr>
        <p:spPr>
          <a:xfrm rot="-8084811">
            <a:off x="6628848" y="778002"/>
            <a:ext cx="288078" cy="288078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9"/>
          <p:cNvSpPr/>
          <p:nvPr/>
        </p:nvSpPr>
        <p:spPr>
          <a:xfrm rot="-8986775" flipH="1">
            <a:off x="5709454" y="825497"/>
            <a:ext cx="2129626" cy="2139599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rgbClr val="0E945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9"/>
          <p:cNvSpPr/>
          <p:nvPr/>
        </p:nvSpPr>
        <p:spPr>
          <a:xfrm rot="-1037509">
            <a:off x="7500483" y="2230160"/>
            <a:ext cx="247276" cy="249018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9"/>
          <p:cNvSpPr/>
          <p:nvPr/>
        </p:nvSpPr>
        <p:spPr>
          <a:xfrm rot="6351834">
            <a:off x="5785599" y="2229778"/>
            <a:ext cx="289735" cy="287305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>
            <a:spLocks noGrp="1"/>
          </p:cNvSpPr>
          <p:nvPr>
            <p:ph type="title"/>
          </p:nvPr>
        </p:nvSpPr>
        <p:spPr>
          <a:xfrm>
            <a:off x="541950" y="1669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Aspectos que describen los metadatos </a:t>
            </a:r>
            <a:endParaRPr/>
          </a:p>
        </p:txBody>
      </p:sp>
      <p:pic>
        <p:nvPicPr>
          <p:cNvPr id="318" name="Google Shape;31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9275" y="445025"/>
            <a:ext cx="5333175" cy="39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Aspectos que deben incluir los metadatos </a:t>
            </a:r>
            <a:endParaRPr/>
          </a:p>
        </p:txBody>
      </p:sp>
      <p:pic>
        <p:nvPicPr>
          <p:cNvPr id="325" name="Google Shape;32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41"/>
          <p:cNvGrpSpPr/>
          <p:nvPr/>
        </p:nvGrpSpPr>
        <p:grpSpPr>
          <a:xfrm>
            <a:off x="5161119" y="1000959"/>
            <a:ext cx="1944600" cy="1569600"/>
            <a:chOff x="3216519" y="1002150"/>
            <a:chExt cx="1944600" cy="1569600"/>
          </a:xfrm>
        </p:grpSpPr>
        <p:sp>
          <p:nvSpPr>
            <p:cNvPr id="328" name="Google Shape;328;p41"/>
            <p:cNvSpPr/>
            <p:nvPr/>
          </p:nvSpPr>
          <p:spPr>
            <a:xfrm flipH="1">
              <a:off x="3216519" y="10021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1"/>
            <p:cNvSpPr txBox="1"/>
            <p:nvPr/>
          </p:nvSpPr>
          <p:spPr>
            <a:xfrm>
              <a:off x="3462976" y="1018916"/>
              <a:ext cx="16005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Información de entidades y atributos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0" name="Google Shape;330;p41"/>
            <p:cNvSpPr txBox="1"/>
            <p:nvPr/>
          </p:nvSpPr>
          <p:spPr>
            <a:xfrm>
              <a:off x="3537363" y="176730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89999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¿Qué tipo de información geográfica incluye? (caminos, elevación, temperatura)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89999" marR="0" lvl="0" indent="-2794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Códigos, claves, estándares  (dónde y cuáles?)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1" name="Google Shape;331;p41"/>
          <p:cNvGrpSpPr/>
          <p:nvPr/>
        </p:nvGrpSpPr>
        <p:grpSpPr>
          <a:xfrm>
            <a:off x="3221288" y="1017734"/>
            <a:ext cx="1944600" cy="1569600"/>
            <a:chOff x="1271925" y="1002150"/>
            <a:chExt cx="1944600" cy="1569600"/>
          </a:xfrm>
        </p:grpSpPr>
        <p:sp>
          <p:nvSpPr>
            <p:cNvPr id="332" name="Google Shape;332;p41"/>
            <p:cNvSpPr/>
            <p:nvPr/>
          </p:nvSpPr>
          <p:spPr>
            <a:xfrm rot="10800000">
              <a:off x="1271925" y="10021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1"/>
            <p:cNvSpPr txBox="1"/>
            <p:nvPr/>
          </p:nvSpPr>
          <p:spPr>
            <a:xfrm>
              <a:off x="1518388" y="101891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1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Calidad de los datos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4" name="Google Shape;334;p41"/>
            <p:cNvSpPr txBox="1"/>
            <p:nvPr/>
          </p:nvSpPr>
          <p:spPr>
            <a:xfrm>
              <a:off x="1518387" y="1675227"/>
              <a:ext cx="1693368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89999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s" sz="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Precisión</a:t>
              </a:r>
              <a:endParaRPr sz="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89999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s" sz="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Completitud</a:t>
              </a:r>
              <a:endParaRPr sz="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89999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s" sz="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Consistencia (Coherencia)</a:t>
              </a:r>
              <a:endParaRPr sz="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89999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s" sz="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Procedencia de los datos</a:t>
              </a:r>
              <a:endParaRPr sz="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89999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s" sz="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Procesos aplicados a los datos</a:t>
              </a:r>
              <a:endParaRPr sz="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5" name="Google Shape;335;p41"/>
          <p:cNvGrpSpPr/>
          <p:nvPr/>
        </p:nvGrpSpPr>
        <p:grpSpPr>
          <a:xfrm>
            <a:off x="3221288" y="2587310"/>
            <a:ext cx="1944600" cy="1582065"/>
            <a:chOff x="1271925" y="2559285"/>
            <a:chExt cx="1944600" cy="1582065"/>
          </a:xfrm>
        </p:grpSpPr>
        <p:sp>
          <p:nvSpPr>
            <p:cNvPr id="336" name="Google Shape;336;p41"/>
            <p:cNvSpPr/>
            <p:nvPr/>
          </p:nvSpPr>
          <p:spPr>
            <a:xfrm flipH="1">
              <a:off x="1271925" y="25717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1"/>
            <p:cNvSpPr txBox="1"/>
            <p:nvPr/>
          </p:nvSpPr>
          <p:spPr>
            <a:xfrm>
              <a:off x="1496688" y="25592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Referencia espacial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" name="Google Shape;338;p41"/>
            <p:cNvSpPr txBox="1"/>
            <p:nvPr/>
          </p:nvSpPr>
          <p:spPr>
            <a:xfrm>
              <a:off x="1396019" y="2923638"/>
              <a:ext cx="1726019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9999" lvl="0" indent="-2794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s" sz="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Latitud, longitud para coordenadas?</a:t>
              </a:r>
              <a:endParaRPr sz="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9999" lvl="0" indent="-2794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s" sz="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Proyección</a:t>
              </a:r>
              <a:endParaRPr sz="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9999" lvl="0" indent="-2794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s" sz="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Sistema de coordenadas</a:t>
              </a:r>
              <a:endParaRPr sz="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9999" lvl="0" indent="-2794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s" sz="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Datum</a:t>
              </a:r>
              <a:endParaRPr sz="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9" name="Google Shape;339;p41"/>
          <p:cNvGrpSpPr/>
          <p:nvPr/>
        </p:nvGrpSpPr>
        <p:grpSpPr>
          <a:xfrm>
            <a:off x="5161119" y="2560763"/>
            <a:ext cx="1944600" cy="1569600"/>
            <a:chOff x="3216519" y="2571750"/>
            <a:chExt cx="1944600" cy="1569600"/>
          </a:xfrm>
        </p:grpSpPr>
        <p:sp>
          <p:nvSpPr>
            <p:cNvPr id="340" name="Google Shape;340;p41"/>
            <p:cNvSpPr/>
            <p:nvPr/>
          </p:nvSpPr>
          <p:spPr>
            <a:xfrm rot="10800000">
              <a:off x="3216519" y="25717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 txBox="1"/>
            <p:nvPr/>
          </p:nvSpPr>
          <p:spPr>
            <a:xfrm>
              <a:off x="3354175" y="2585663"/>
              <a:ext cx="18069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Distribución y referencias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2" name="Google Shape;342;p41"/>
            <p:cNvSpPr txBox="1"/>
            <p:nvPr/>
          </p:nvSpPr>
          <p:spPr>
            <a:xfrm>
              <a:off x="3362888" y="2818902"/>
              <a:ext cx="1700587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9999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s" sz="800" dirty="0" smtClean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Proveedor de  </a:t>
              </a:r>
              <a:r>
                <a:rPr lang="es" sz="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datos</a:t>
              </a:r>
              <a:endParaRPr sz="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9999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s" sz="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Formatos disponibles</a:t>
              </a:r>
              <a:endParaRPr sz="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9999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s" sz="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Multimedia disponible?</a:t>
              </a:r>
              <a:endParaRPr sz="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9999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s" sz="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Disponibilidad en línea</a:t>
              </a:r>
              <a:endParaRPr sz="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9999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s" sz="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Precio?</a:t>
              </a:r>
              <a:endParaRPr sz="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9999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s" sz="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Fecha de generación de metadatos </a:t>
              </a:r>
              <a:endParaRPr sz="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9999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s" sz="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Responsable de los metadatos</a:t>
              </a:r>
              <a:endParaRPr sz="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3" name="Google Shape;343;p41"/>
          <p:cNvGrpSpPr/>
          <p:nvPr/>
        </p:nvGrpSpPr>
        <p:grpSpPr>
          <a:xfrm>
            <a:off x="4958468" y="2405696"/>
            <a:ext cx="334125" cy="334078"/>
            <a:chOff x="3157188" y="909150"/>
            <a:chExt cx="470400" cy="470400"/>
          </a:xfrm>
        </p:grpSpPr>
        <p:sp>
          <p:nvSpPr>
            <p:cNvPr id="344" name="Google Shape;344;p41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41"/>
          <p:cNvSpPr/>
          <p:nvPr/>
        </p:nvSpPr>
        <p:spPr>
          <a:xfrm flipH="1">
            <a:off x="1276694" y="1017734"/>
            <a:ext cx="1944600" cy="1569600"/>
          </a:xfrm>
          <a:prstGeom prst="round2DiagRect">
            <a:avLst>
              <a:gd name="adj1" fmla="val 0"/>
              <a:gd name="adj2" fmla="val 17764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1"/>
          <p:cNvSpPr txBox="1"/>
          <p:nvPr/>
        </p:nvSpPr>
        <p:spPr>
          <a:xfrm>
            <a:off x="1437550" y="1444059"/>
            <a:ext cx="20214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999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Título 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69999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Autor(es) y roles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69999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Área de cobertura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69999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Temas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69999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Actualidad de los datos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69999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Restricciones de uso /acceso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41"/>
          <p:cNvSpPr txBox="1"/>
          <p:nvPr/>
        </p:nvSpPr>
        <p:spPr>
          <a:xfrm>
            <a:off x="1437550" y="1047177"/>
            <a:ext cx="2021400" cy="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Identificación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9" name="Google Shape;349;p41"/>
          <p:cNvGrpSpPr/>
          <p:nvPr/>
        </p:nvGrpSpPr>
        <p:grpSpPr>
          <a:xfrm>
            <a:off x="3053468" y="2405696"/>
            <a:ext cx="334125" cy="334078"/>
            <a:chOff x="3157188" y="909150"/>
            <a:chExt cx="470400" cy="470400"/>
          </a:xfrm>
        </p:grpSpPr>
        <p:sp>
          <p:nvSpPr>
            <p:cNvPr id="350" name="Google Shape;350;p41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41"/>
          <p:cNvGrpSpPr/>
          <p:nvPr/>
        </p:nvGrpSpPr>
        <p:grpSpPr>
          <a:xfrm>
            <a:off x="1276694" y="2531263"/>
            <a:ext cx="1944600" cy="1631887"/>
            <a:chOff x="3216519" y="2509463"/>
            <a:chExt cx="1944600" cy="1631887"/>
          </a:xfrm>
        </p:grpSpPr>
        <p:sp>
          <p:nvSpPr>
            <p:cNvPr id="353" name="Google Shape;353;p41"/>
            <p:cNvSpPr/>
            <p:nvPr/>
          </p:nvSpPr>
          <p:spPr>
            <a:xfrm rot="10800000">
              <a:off x="3216519" y="25717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1"/>
            <p:cNvSpPr txBox="1"/>
            <p:nvPr/>
          </p:nvSpPr>
          <p:spPr>
            <a:xfrm>
              <a:off x="3354175" y="2509463"/>
              <a:ext cx="18069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Organización de los datos espaciales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5" name="Google Shape;355;p41"/>
            <p:cNvSpPr txBox="1"/>
            <p:nvPr/>
          </p:nvSpPr>
          <p:spPr>
            <a:xfrm>
              <a:off x="3288521" y="2895102"/>
              <a:ext cx="1765822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9999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s" sz="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Modelo espacial</a:t>
              </a:r>
              <a:endParaRPr sz="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9999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s" sz="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Vector? Raster?</a:t>
              </a:r>
              <a:endParaRPr sz="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9999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s" sz="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Tipos de elementos </a:t>
              </a:r>
              <a:endParaRPr lang="es" sz="8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9999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s" sz="800" dirty="0" smtClean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Número </a:t>
              </a:r>
              <a:r>
                <a:rPr lang="es" sz="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 objetos espaciales (polígonos, líneas, ríos…)</a:t>
              </a:r>
              <a:endParaRPr sz="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9999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s" sz="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Métodos usados para codificar las localidades?</a:t>
              </a:r>
              <a:endParaRPr sz="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>
            <a:spLocks noGrp="1"/>
          </p:cNvSpPr>
          <p:nvPr>
            <p:ph type="title"/>
          </p:nvPr>
        </p:nvSpPr>
        <p:spPr>
          <a:xfrm>
            <a:off x="274550" y="105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¿mínimos? requeridos para un metadato</a:t>
            </a:r>
            <a:endParaRPr/>
          </a:p>
        </p:txBody>
      </p:sp>
      <p:sp>
        <p:nvSpPr>
          <p:cNvPr id="361" name="Google Shape;361;p42"/>
          <p:cNvSpPr txBox="1">
            <a:spLocks noGrp="1"/>
          </p:cNvSpPr>
          <p:nvPr>
            <p:ph type="body" idx="1"/>
          </p:nvPr>
        </p:nvSpPr>
        <p:spPr>
          <a:xfrm>
            <a:off x="237400" y="1173725"/>
            <a:ext cx="4056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Título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Creador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Contacto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Publicador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Abstract / Resumen</a:t>
            </a:r>
            <a:endParaRPr/>
          </a:p>
        </p:txBody>
      </p:sp>
      <p:pic>
        <p:nvPicPr>
          <p:cNvPr id="362" name="Google Shape;3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700" y="1267725"/>
            <a:ext cx="1927101" cy="11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2"/>
          <p:cNvSpPr txBox="1">
            <a:spLocks noGrp="1"/>
          </p:cNvSpPr>
          <p:nvPr>
            <p:ph type="body" idx="1"/>
          </p:nvPr>
        </p:nvSpPr>
        <p:spPr>
          <a:xfrm>
            <a:off x="5114200" y="945125"/>
            <a:ext cx="4056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Cobertura geográfica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Cobertura temporal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Conceptos taxonómicos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Método 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Calidad de los datos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Procedencia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palabras clave por tema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descripciones estructuradas de entidades y atributos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unidades de medida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formato físico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información de distribución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control de acceso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derechos intelectuales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>
            <a:spLocks noGrp="1"/>
          </p:cNvSpPr>
          <p:nvPr>
            <p:ph type="title"/>
          </p:nvPr>
        </p:nvSpPr>
        <p:spPr>
          <a:xfrm>
            <a:off x="541950" y="1669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</a:t>
            </a:r>
            <a:r>
              <a:rPr lang="es" dirty="0" smtClean="0"/>
              <a:t>engo datos multidisciplinarios </a:t>
            </a:r>
            <a:endParaRPr dirty="0"/>
          </a:p>
        </p:txBody>
      </p:sp>
      <p:pic>
        <p:nvPicPr>
          <p:cNvPr id="318" name="Google Shape;31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519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7E6B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1"/>
          </p:nvPr>
        </p:nvSpPr>
        <p:spPr>
          <a:xfrm>
            <a:off x="628650" y="1369227"/>
            <a:ext cx="7886700" cy="16575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chemeClr val="lt1"/>
                </a:solidFill>
              </a:rPr>
              <a:t>Good documentation</a:t>
            </a:r>
            <a:r>
              <a:rPr lang="es" sz="3100">
                <a:solidFill>
                  <a:schemeClr val="lt1"/>
                </a:solidFill>
              </a:rPr>
              <a:t> occurs at both the </a:t>
            </a:r>
            <a:r>
              <a:rPr lang="es" sz="3400" b="1">
                <a:solidFill>
                  <a:schemeClr val="lt1"/>
                </a:solidFill>
              </a:rPr>
              <a:t>dataset level</a:t>
            </a:r>
            <a:r>
              <a:rPr lang="es" sz="3100">
                <a:solidFill>
                  <a:schemeClr val="lt1"/>
                </a:solidFill>
              </a:rPr>
              <a:t> and at the data record level</a:t>
            </a:r>
            <a:endParaRPr sz="3100">
              <a:solidFill>
                <a:schemeClr val="lt1"/>
              </a:solidFill>
            </a:endParaRPr>
          </a:p>
        </p:txBody>
      </p:sp>
      <p:pic>
        <p:nvPicPr>
          <p:cNvPr id="139" name="Google Shape;13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/>
        </p:nvSpPr>
        <p:spPr>
          <a:xfrm>
            <a:off x="5821700" y="4147975"/>
            <a:ext cx="323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Chapman, A., 2005. Principles of data quality.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Información interdisciplinaria</a:t>
            </a:r>
            <a:endParaRPr/>
          </a:p>
        </p:txBody>
      </p:sp>
      <p:sp>
        <p:nvSpPr>
          <p:cNvPr id="370" name="Google Shape;370;p43"/>
          <p:cNvSpPr txBox="1">
            <a:spLocks noGrp="1"/>
          </p:cNvSpPr>
          <p:nvPr>
            <p:ph type="body" idx="1"/>
          </p:nvPr>
        </p:nvSpPr>
        <p:spPr>
          <a:xfrm>
            <a:off x="566100" y="665375"/>
            <a:ext cx="4005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>
                <a:solidFill>
                  <a:schemeClr val="dk1"/>
                </a:solidFill>
              </a:rPr>
              <a:t>Tipos de datos a documentar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registros curatoriales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estudios poblacionales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comportamiento animal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fotos y videos </a:t>
            </a:r>
            <a:r>
              <a:rPr lang="es" sz="1100" i="1">
                <a:solidFill>
                  <a:schemeClr val="dk1"/>
                </a:solidFill>
              </a:rPr>
              <a:t>in situ</a:t>
            </a:r>
            <a:r>
              <a:rPr lang="es" sz="1100">
                <a:solidFill>
                  <a:schemeClr val="dk1"/>
                </a:solidFill>
              </a:rPr>
              <a:t> (multimedia)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fotos aéreas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percepción remota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datos climáticos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hidrología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resultados experimentales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uso y cobertura de la tierra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 b="1">
                <a:solidFill>
                  <a:schemeClr val="dk1"/>
                </a:solidFill>
              </a:rPr>
              <a:t>Retos para documentar datos de naturaleza heterogénea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71" name="Google Shape;371;p43"/>
          <p:cNvSpPr txBox="1"/>
          <p:nvPr/>
        </p:nvSpPr>
        <p:spPr>
          <a:xfrm>
            <a:off x="766450" y="3557700"/>
            <a:ext cx="3244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nombres científicos, medidas, puntos, coordenadas, condiciones, calidad, frecuencia, atributos, vocabularios controlados, resultado de un estudio observacional o de recolecta</a:t>
            </a:r>
            <a:endParaRPr/>
          </a:p>
        </p:txBody>
      </p:sp>
      <p:pic>
        <p:nvPicPr>
          <p:cNvPr id="372" name="Google Shape;37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68375"/>
            <a:ext cx="4229150" cy="31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3"/>
          <p:cNvSpPr txBox="1"/>
          <p:nvPr/>
        </p:nvSpPr>
        <p:spPr>
          <a:xfrm>
            <a:off x="5247075" y="4002475"/>
            <a:ext cx="349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correcta generación de metadatos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4"/>
          <p:cNvSpPr txBox="1">
            <a:spLocks noGrp="1"/>
          </p:cNvSpPr>
          <p:nvPr>
            <p:ph type="title"/>
          </p:nvPr>
        </p:nvSpPr>
        <p:spPr>
          <a:xfrm>
            <a:off x="343550" y="264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Estándares de metadatos</a:t>
            </a:r>
            <a:endParaRPr/>
          </a:p>
        </p:txBody>
      </p:sp>
      <p:pic>
        <p:nvPicPr>
          <p:cNvPr id="380" name="Google Shape;38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4"/>
          <p:cNvSpPr/>
          <p:nvPr/>
        </p:nvSpPr>
        <p:spPr>
          <a:xfrm>
            <a:off x="3120625" y="1287275"/>
            <a:ext cx="419400" cy="33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4"/>
          <p:cNvSpPr txBox="1"/>
          <p:nvPr/>
        </p:nvSpPr>
        <p:spPr>
          <a:xfrm>
            <a:off x="4572000" y="837250"/>
            <a:ext cx="4032000" cy="3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Establecen conjuntos de términos y definiciones de conceptos relacionados con los metadatos: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nombres de los elementos de datos y grupos de elementos de datos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definiciones de esos elementos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información de los valores proporcionados por los elementos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documentación estructurada, confiable y predecible legible por computadoras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3C78D8"/>
                </a:solidFill>
              </a:rPr>
              <a:t>Especifican:</a:t>
            </a:r>
            <a:endParaRPr b="1">
              <a:solidFill>
                <a:srgbClr val="3C78D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3C78D8"/>
                </a:solidFill>
              </a:rPr>
              <a:t>     elementos obligatorios</a:t>
            </a:r>
            <a:endParaRPr b="1">
              <a:solidFill>
                <a:srgbClr val="3C78D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3C78D8"/>
                </a:solidFill>
              </a:rPr>
              <a:t>         obligatorios (si aplican)</a:t>
            </a:r>
            <a:endParaRPr b="1">
              <a:solidFill>
                <a:srgbClr val="3C78D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3C78D8"/>
                </a:solidFill>
              </a:rPr>
              <a:t>              opcionales</a:t>
            </a:r>
            <a:endParaRPr b="1">
              <a:solidFill>
                <a:srgbClr val="3C78D8"/>
              </a:solidFill>
            </a:endParaRPr>
          </a:p>
        </p:txBody>
      </p:sp>
      <p:pic>
        <p:nvPicPr>
          <p:cNvPr id="383" name="Google Shape;3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50" y="979400"/>
            <a:ext cx="3730866" cy="277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>
            <a:spLocks noGrp="1"/>
          </p:cNvSpPr>
          <p:nvPr>
            <p:ph type="title"/>
          </p:nvPr>
        </p:nvSpPr>
        <p:spPr>
          <a:xfrm>
            <a:off x="343550" y="264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Estándares de metadatos</a:t>
            </a:r>
            <a:endParaRPr/>
          </a:p>
        </p:txBody>
      </p:sp>
      <p:sp>
        <p:nvSpPr>
          <p:cNvPr id="389" name="Google Shape;389;p45"/>
          <p:cNvSpPr txBox="1">
            <a:spLocks noGrp="1"/>
          </p:cNvSpPr>
          <p:nvPr>
            <p:ph type="body" idx="1"/>
          </p:nvPr>
        </p:nvSpPr>
        <p:spPr>
          <a:xfrm>
            <a:off x="3906300" y="950775"/>
            <a:ext cx="492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Content Standard for Digital Gospatial Metadata (CSDGM)  </a:t>
            </a:r>
            <a:r>
              <a:rPr lang="es" sz="1200">
                <a:solidFill>
                  <a:srgbClr val="333333"/>
                </a:solidFill>
                <a:highlight>
                  <a:schemeClr val="lt1"/>
                </a:highlight>
              </a:rPr>
              <a:t>(datos geoespaciales)</a:t>
            </a:r>
            <a:endParaRPr/>
          </a:p>
          <a:p>
            <a:pPr marL="457200" lvl="0" indent="-2990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Char char="-"/>
            </a:pPr>
            <a:r>
              <a:rPr lang="es"/>
              <a:t>Biological Data Profile (BDP) </a:t>
            </a:r>
            <a:r>
              <a:rPr lang="es" sz="1200">
                <a:solidFill>
                  <a:srgbClr val="333333"/>
                </a:solidFill>
                <a:highlight>
                  <a:srgbClr val="FFFFFF"/>
                </a:highlight>
              </a:rPr>
              <a:t>(datos biológicos) 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2990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Char char="-"/>
            </a:pPr>
            <a:r>
              <a:rPr lang="es"/>
              <a:t>Geography Markup Language (GML)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EML. Ecological Metadata Language </a:t>
            </a:r>
            <a:r>
              <a:rPr lang="es" sz="1200">
                <a:solidFill>
                  <a:srgbClr val="333333"/>
                </a:solidFill>
                <a:highlight>
                  <a:schemeClr val="lt1"/>
                </a:highlight>
              </a:rPr>
              <a:t>(datos ecológicos)</a:t>
            </a:r>
            <a:endParaRPr/>
          </a:p>
          <a:p>
            <a:pPr marL="457200" lvl="0" indent="-2990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Char char="-"/>
            </a:pPr>
            <a:r>
              <a:rPr lang="es"/>
              <a:t>International Organization for Standardization (ISO-19115) </a:t>
            </a:r>
            <a:r>
              <a:rPr lang="es" sz="1200">
                <a:solidFill>
                  <a:srgbClr val="333333"/>
                </a:solidFill>
                <a:highlight>
                  <a:schemeClr val="lt1"/>
                </a:highlight>
              </a:rPr>
              <a:t> (datos geoespaciales) 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457200" lvl="0" indent="-2990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Char char="-"/>
            </a:pPr>
            <a:r>
              <a:rPr lang="es"/>
              <a:t>DarwinCore </a:t>
            </a:r>
            <a:r>
              <a:rPr lang="es" sz="1200">
                <a:solidFill>
                  <a:srgbClr val="333333"/>
                </a:solidFill>
                <a:highlight>
                  <a:srgbClr val="FFFFFF"/>
                </a:highlight>
              </a:rPr>
              <a:t>(datos curatoriales) 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2990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Char char="-"/>
            </a:pPr>
            <a:r>
              <a:rPr lang="es"/>
              <a:t>DublinCore </a:t>
            </a:r>
            <a:r>
              <a:rPr lang="es" sz="1300"/>
              <a:t>(recursos en web)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390" name="Google Shape;39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5"/>
          <p:cNvPicPr preferRelativeResize="0"/>
          <p:nvPr/>
        </p:nvPicPr>
        <p:blipFill rotWithShape="1">
          <a:blip r:embed="rId4">
            <a:alphaModFix/>
          </a:blip>
          <a:srcRect t="7817"/>
          <a:stretch/>
        </p:blipFill>
        <p:spPr>
          <a:xfrm>
            <a:off x="683200" y="1356275"/>
            <a:ext cx="2600325" cy="2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5"/>
          <p:cNvSpPr/>
          <p:nvPr/>
        </p:nvSpPr>
        <p:spPr>
          <a:xfrm>
            <a:off x="3120625" y="1287275"/>
            <a:ext cx="419400" cy="33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343550" y="264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Estándares de metadatos</a:t>
            </a:r>
            <a:endParaRPr/>
          </a:p>
        </p:txBody>
      </p:sp>
      <p:pic>
        <p:nvPicPr>
          <p:cNvPr id="398" name="Google Shape;39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/>
          <p:nvPr/>
        </p:nvSpPr>
        <p:spPr>
          <a:xfrm>
            <a:off x="3120625" y="1287275"/>
            <a:ext cx="419400" cy="33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0" name="Google Shape;40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200" y="806025"/>
            <a:ext cx="3012624" cy="28293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1" name="Google Shape;40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9925" y="1015575"/>
            <a:ext cx="2813645" cy="35615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2" name="Google Shape;40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8520" y="761050"/>
            <a:ext cx="2333130" cy="20130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3" name="Google Shape;40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1925" y="2398750"/>
            <a:ext cx="2848900" cy="22512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 txBox="1">
            <a:spLocks noGrp="1"/>
          </p:cNvSpPr>
          <p:nvPr>
            <p:ph type="title"/>
          </p:nvPr>
        </p:nvSpPr>
        <p:spPr>
          <a:xfrm>
            <a:off x="541950" y="1669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¿Dónde capturo y publico los metadatos?</a:t>
            </a:r>
            <a:endParaRPr/>
          </a:p>
        </p:txBody>
      </p:sp>
      <p:pic>
        <p:nvPicPr>
          <p:cNvPr id="409" name="Google Shape;40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9275" y="445025"/>
            <a:ext cx="5333175" cy="39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Estándares de metadatos</a:t>
            </a:r>
            <a:endParaRPr/>
          </a:p>
        </p:txBody>
      </p:sp>
      <p:sp>
        <p:nvSpPr>
          <p:cNvPr id="416" name="Google Shape;416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Permiten tener una descripción estructurada de los datos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términos comunes que permiten consistencia entre registros (vocabularios controlados)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definiciones comunes para facilitar la interpretación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lenguaje común que facilita la comunicación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Estructura común para localizar fácilmente la información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documentación estructurada en un formato confiable y predecible para ser interpretado por computadoras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descripción del conjunto de datos resumida de manera uniforme</a:t>
            </a:r>
            <a:endParaRPr/>
          </a:p>
        </p:txBody>
      </p:sp>
      <p:pic>
        <p:nvPicPr>
          <p:cNvPr id="417" name="Google Shape;41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Catálogos de metadatos</a:t>
            </a:r>
            <a:endParaRPr/>
          </a:p>
        </p:txBody>
      </p:sp>
      <p:sp>
        <p:nvSpPr>
          <p:cNvPr id="423" name="Google Shape;423;p49"/>
          <p:cNvSpPr txBox="1">
            <a:spLocks noGrp="1"/>
          </p:cNvSpPr>
          <p:nvPr>
            <p:ph type="body" idx="1"/>
          </p:nvPr>
        </p:nvSpPr>
        <p:spPr>
          <a:xfrm>
            <a:off x="614700" y="1093800"/>
            <a:ext cx="365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para captura de los metadatos y para hacerlos disponibles al público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p.e. IPT de GBIF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24" name="Google Shape;42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675" y="712925"/>
            <a:ext cx="4568700" cy="3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0"/>
          <p:cNvSpPr txBox="1">
            <a:spLocks noGrp="1"/>
          </p:cNvSpPr>
          <p:nvPr>
            <p:ph type="title"/>
          </p:nvPr>
        </p:nvSpPr>
        <p:spPr>
          <a:xfrm>
            <a:off x="311700" y="-55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de metadatos</a:t>
            </a:r>
            <a:endParaRPr/>
          </a:p>
        </p:txBody>
      </p:sp>
      <p:pic>
        <p:nvPicPr>
          <p:cNvPr id="431" name="Google Shape;43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50" y="456350"/>
            <a:ext cx="8184099" cy="39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0"/>
          <p:cNvSpPr txBox="1"/>
          <p:nvPr/>
        </p:nvSpPr>
        <p:spPr>
          <a:xfrm>
            <a:off x="721525" y="4417775"/>
            <a:ext cx="849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5"/>
              </a:rPr>
              <a:t>http://www.conabio.gob.mx/informacion/gis/?vns=gis_root/biodiv/distpot/dpplant/dppequiset/apu052rpgw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 txBox="1">
            <a:spLocks noGrp="1"/>
          </p:cNvSpPr>
          <p:nvPr>
            <p:ph type="title"/>
          </p:nvPr>
        </p:nvSpPr>
        <p:spPr>
          <a:xfrm>
            <a:off x="311700" y="96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de metadatos</a:t>
            </a:r>
            <a:endParaRPr/>
          </a:p>
        </p:txBody>
      </p:sp>
      <p:pic>
        <p:nvPicPr>
          <p:cNvPr id="439" name="Google Shape;43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1"/>
          <p:cNvSpPr txBox="1"/>
          <p:nvPr/>
        </p:nvSpPr>
        <p:spPr>
          <a:xfrm>
            <a:off x="569125" y="4417775"/>
            <a:ext cx="849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4"/>
              </a:rPr>
              <a:t>http://www.conabio.gob.mx/informacion/gis/?vns=gis_root/biodiv/distpot/dpplant/dppequiset/apu052rpgw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441" name="Google Shape;44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125" y="669300"/>
            <a:ext cx="8079372" cy="37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2"/>
          <p:cNvSpPr txBox="1">
            <a:spLocks noGrp="1"/>
          </p:cNvSpPr>
          <p:nvPr>
            <p:ph type="title"/>
          </p:nvPr>
        </p:nvSpPr>
        <p:spPr>
          <a:xfrm>
            <a:off x="311700" y="20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de metadatos</a:t>
            </a:r>
            <a:endParaRPr/>
          </a:p>
        </p:txBody>
      </p:sp>
      <p:pic>
        <p:nvPicPr>
          <p:cNvPr id="447" name="Google Shape;44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75" y="554675"/>
            <a:ext cx="2842575" cy="3710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9" name="Google Shape;44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3050" y="668375"/>
            <a:ext cx="2801400" cy="3749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0" name="Google Shape;45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2327" y="716900"/>
            <a:ext cx="2921474" cy="37770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1" name="Google Shape;451;p52"/>
          <p:cNvSpPr txBox="1"/>
          <p:nvPr/>
        </p:nvSpPr>
        <p:spPr>
          <a:xfrm>
            <a:off x="569125" y="4417775"/>
            <a:ext cx="849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7"/>
              </a:rPr>
              <a:t>http://www.conabio.gob.mx/informacion/gis/?vns=gis_root/biodiv/distpot/dpplant/dppequiset/apu052rpgw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5650" y="1143019"/>
            <a:ext cx="3130781" cy="313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3"/>
          <p:cNvSpPr txBox="1">
            <a:spLocks noGrp="1"/>
          </p:cNvSpPr>
          <p:nvPr>
            <p:ph type="title"/>
          </p:nvPr>
        </p:nvSpPr>
        <p:spPr>
          <a:xfrm>
            <a:off x="311700" y="20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de metadatos</a:t>
            </a:r>
            <a:endParaRPr/>
          </a:p>
        </p:txBody>
      </p:sp>
      <p:pic>
        <p:nvPicPr>
          <p:cNvPr id="457" name="Google Shape;45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3"/>
          <p:cNvSpPr txBox="1"/>
          <p:nvPr/>
        </p:nvSpPr>
        <p:spPr>
          <a:xfrm>
            <a:off x="569125" y="4417775"/>
            <a:ext cx="849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4"/>
              </a:rPr>
              <a:t>http://www.conabio.gob.mx/informacion/gis/?vns=gis_root/biodiv/distpot/dpplant/dppequiset/apu052rpgw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459" name="Google Shape;45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516900"/>
            <a:ext cx="2699500" cy="36364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0" name="Google Shape;46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6025" y="669563"/>
            <a:ext cx="2699510" cy="36717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1" name="Google Shape;46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4700" y="746025"/>
            <a:ext cx="2881550" cy="376410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750" y="467175"/>
            <a:ext cx="5097724" cy="40493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7" name="Google Shape;467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4"/>
          <p:cNvSpPr txBox="1">
            <a:spLocks noGrp="1"/>
          </p:cNvSpPr>
          <p:nvPr>
            <p:ph type="title"/>
          </p:nvPr>
        </p:nvSpPr>
        <p:spPr>
          <a:xfrm>
            <a:off x="311700" y="-55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de metadatos</a:t>
            </a:r>
            <a:endParaRPr/>
          </a:p>
        </p:txBody>
      </p:sp>
      <p:sp>
        <p:nvSpPr>
          <p:cNvPr id="469" name="Google Shape;469;p54"/>
          <p:cNvSpPr txBox="1"/>
          <p:nvPr/>
        </p:nvSpPr>
        <p:spPr>
          <a:xfrm>
            <a:off x="4572000" y="4433375"/>
            <a:ext cx="4473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5"/>
              </a:rPr>
              <a:t>https://www.gbif.org/dataset/976fe971-654c-4a69-80b6-ca93a3975ede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5"/>
          <p:cNvSpPr txBox="1">
            <a:spLocks noGrp="1"/>
          </p:cNvSpPr>
          <p:nvPr>
            <p:ph type="title"/>
          </p:nvPr>
        </p:nvSpPr>
        <p:spPr>
          <a:xfrm>
            <a:off x="311700" y="-55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de metadatos</a:t>
            </a:r>
            <a:endParaRPr/>
          </a:p>
        </p:txBody>
      </p:sp>
      <p:pic>
        <p:nvPicPr>
          <p:cNvPr id="476" name="Google Shape;47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625" y="409325"/>
            <a:ext cx="4328825" cy="4116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7" name="Google Shape;477;p55"/>
          <p:cNvSpPr txBox="1"/>
          <p:nvPr/>
        </p:nvSpPr>
        <p:spPr>
          <a:xfrm>
            <a:off x="4572000" y="4433375"/>
            <a:ext cx="4473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5"/>
              </a:rPr>
              <a:t>https://www.gbif.org/dataset/976fe971-654c-4a69-80b6-ca93a3975ede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478" name="Google Shape;47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0850" y="392800"/>
            <a:ext cx="4178712" cy="4116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6"/>
          <p:cNvSpPr txBox="1">
            <a:spLocks noGrp="1"/>
          </p:cNvSpPr>
          <p:nvPr>
            <p:ph type="title"/>
          </p:nvPr>
        </p:nvSpPr>
        <p:spPr>
          <a:xfrm>
            <a:off x="311700" y="-55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de metadatos</a:t>
            </a:r>
            <a:endParaRPr/>
          </a:p>
        </p:txBody>
      </p:sp>
      <p:sp>
        <p:nvSpPr>
          <p:cNvPr id="485" name="Google Shape;485;p56"/>
          <p:cNvSpPr txBox="1"/>
          <p:nvPr/>
        </p:nvSpPr>
        <p:spPr>
          <a:xfrm>
            <a:off x="4572000" y="4433375"/>
            <a:ext cx="4473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4"/>
              </a:rPr>
              <a:t>https://www.gbif.org/dataset/976fe971-654c-4a69-80b6-ca93a3975ede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486" name="Google Shape;486;p56"/>
          <p:cNvPicPr preferRelativeResize="0"/>
          <p:nvPr/>
        </p:nvPicPr>
        <p:blipFill rotWithShape="1">
          <a:blip r:embed="rId5">
            <a:alphaModFix/>
          </a:blip>
          <a:srcRect b="32555"/>
          <a:stretch/>
        </p:blipFill>
        <p:spPr>
          <a:xfrm>
            <a:off x="152400" y="669300"/>
            <a:ext cx="4086449" cy="26181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7" name="Google Shape;48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1244" y="669300"/>
            <a:ext cx="3641039" cy="3611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7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Retos </a:t>
            </a:r>
            <a:endParaRPr/>
          </a:p>
        </p:txBody>
      </p:sp>
      <p:sp>
        <p:nvSpPr>
          <p:cNvPr id="493" name="Google Shape;493;p57"/>
          <p:cNvSpPr txBox="1">
            <a:spLocks noGrp="1"/>
          </p:cNvSpPr>
          <p:nvPr>
            <p:ph type="body" idx="1"/>
          </p:nvPr>
        </p:nvSpPr>
        <p:spPr>
          <a:xfrm>
            <a:off x="241200" y="479425"/>
            <a:ext cx="418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1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90"/>
              <a:buChar char="●"/>
            </a:pPr>
            <a:r>
              <a:rPr lang="es" sz="1190"/>
              <a:t>Es común que los datos biológicos / ecológicos no estén documentados</a:t>
            </a:r>
            <a:endParaRPr sz="119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ts val="1190"/>
              <a:buChar char="●"/>
            </a:pPr>
            <a:r>
              <a:rPr lang="es" sz="1190"/>
              <a:t>Falta de capacitación en el manejo y documentación de datos </a:t>
            </a:r>
            <a:endParaRPr sz="1190"/>
          </a:p>
          <a:p>
            <a:pPr marL="457200" lvl="0" indent="-3041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90"/>
              <a:buChar char="●"/>
            </a:pPr>
            <a:r>
              <a:rPr lang="es" sz="1190"/>
              <a:t>Poco entendimiento de los datos ---&gt; contactar a las fuentes originales</a:t>
            </a:r>
            <a:endParaRPr sz="119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ts val="1190"/>
              <a:buChar char="●"/>
            </a:pPr>
            <a:r>
              <a:rPr lang="es" sz="1190"/>
              <a:t>Conectar datos dispersos </a:t>
            </a:r>
            <a:endParaRPr sz="1190"/>
          </a:p>
          <a:p>
            <a:pPr marL="457200" lvl="0" indent="-3041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90"/>
              <a:buChar char="●"/>
            </a:pPr>
            <a:r>
              <a:rPr lang="es" sz="1190"/>
              <a:t>Disminuye la utilidad de los datos debido a la falta de documentación</a:t>
            </a:r>
            <a:endParaRPr sz="1190"/>
          </a:p>
          <a:p>
            <a:pPr marL="457200" lvl="0" indent="-3041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90"/>
              <a:buChar char="●"/>
            </a:pPr>
            <a:r>
              <a:rPr lang="es" sz="1190"/>
              <a:t>Considerar necesidades de almacenamiento de los datos a mediano plazo</a:t>
            </a:r>
            <a:endParaRPr sz="119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9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9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90" b="1">
                <a:solidFill>
                  <a:srgbClr val="DD7E6B"/>
                </a:solidFill>
              </a:rPr>
              <a:t>       Pérdida de datos o recur$os para generar datos</a:t>
            </a:r>
            <a:endParaRPr sz="1190" b="1">
              <a:solidFill>
                <a:srgbClr val="DD7E6B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90" b="1">
              <a:solidFill>
                <a:srgbClr val="DD7E6B"/>
              </a:solidFill>
            </a:endParaRPr>
          </a:p>
        </p:txBody>
      </p:sp>
      <p:sp>
        <p:nvSpPr>
          <p:cNvPr id="494" name="Google Shape;494;p57"/>
          <p:cNvSpPr txBox="1"/>
          <p:nvPr/>
        </p:nvSpPr>
        <p:spPr>
          <a:xfrm>
            <a:off x="175550" y="4397275"/>
            <a:ext cx="8520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3"/>
              </a:rPr>
              <a:t>https://www.fs.usda.gov/rds/archive/info/TrainingSlides_Introduction_to_Metadata_USGS_USFS.pdf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495" name="Google Shape;495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479425"/>
            <a:ext cx="43815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EML : Ecological Metadata Language</a:t>
            </a:r>
            <a:endParaRPr/>
          </a:p>
        </p:txBody>
      </p:sp>
      <p:sp>
        <p:nvSpPr>
          <p:cNvPr id="502" name="Google Shape;502;p58"/>
          <p:cNvSpPr txBox="1">
            <a:spLocks noGrp="1"/>
          </p:cNvSpPr>
          <p:nvPr>
            <p:ph type="body" idx="1"/>
          </p:nvPr>
        </p:nvSpPr>
        <p:spPr>
          <a:xfrm>
            <a:off x="375400" y="11206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 estándar de metadatos para registro de información de dataset ecological en una serie de tipos de documentos modulares en extensiones XML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Todas las descripciones de los datos en GBIF.org tienen soporte en los metadatos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Usan estándar EML administrado y mantenido por The Knowledge Network for Biocomplexity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Cada archivo de DwC  incluye un archivo eml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9"/>
          <p:cNvSpPr txBox="1">
            <a:spLocks noGrp="1"/>
          </p:cNvSpPr>
          <p:nvPr>
            <p:ph type="title"/>
          </p:nvPr>
        </p:nvSpPr>
        <p:spPr>
          <a:xfrm>
            <a:off x="343550" y="232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Recomendaciones a considerar al publicar en un agregador de datos (GBIF)</a:t>
            </a:r>
            <a:endParaRPr/>
          </a:p>
        </p:txBody>
      </p:sp>
      <p:sp>
        <p:nvSpPr>
          <p:cNvPr id="508" name="Google Shape;508;p59"/>
          <p:cNvSpPr txBox="1">
            <a:spLocks noGrp="1"/>
          </p:cNvSpPr>
          <p:nvPr>
            <p:ph type="body" idx="1"/>
          </p:nvPr>
        </p:nvSpPr>
        <p:spPr>
          <a:xfrm>
            <a:off x="269250" y="1221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deben describir múltiples tipos de datos primarios de biodiversidad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deben apoyar el descubrimiento de datos, su interpretación y reutilización analítica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deben apoyar la búsqueda/navegación de datos en espacio, tiempo, taxa y tema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apoyar la búsqueda/navegación de datos por nombre del proveedor, o de la organización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facilitar la búsqueda por publicaciones relacionadas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considerar los diferentes formatos de metadatos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Principios para publicación de datos y material relacionado</a:t>
            </a:r>
            <a:endParaRPr/>
          </a:p>
        </p:txBody>
      </p:sp>
      <p:sp>
        <p:nvSpPr>
          <p:cNvPr id="514" name="Google Shape;514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722800"/>
          </a:xfrm>
          <a:prstGeom prst="rect">
            <a:avLst/>
          </a:prstGeom>
          <a:solidFill>
            <a:srgbClr val="DD7E6B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</a:rPr>
              <a:t>Los autores deben: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s" sz="1400">
                <a:solidFill>
                  <a:schemeClr val="lt1"/>
                </a:solidFill>
              </a:rPr>
              <a:t>anticipar qué datos o materiales les pueden solicitar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s" sz="1400">
                <a:solidFill>
                  <a:schemeClr val="lt1"/>
                </a:solidFill>
              </a:rPr>
              <a:t>incluir los datos en sus publicaciones, si no se pueden incluir, deben de estar disponibles de manera gratuita 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s" sz="1400">
                <a:solidFill>
                  <a:schemeClr val="lt1"/>
                </a:solidFill>
              </a:rPr>
              <a:t>publicar en repositorios públicos (agregadores de datos, portales, sistemas de información, etc)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s" sz="1400">
                <a:solidFill>
                  <a:schemeClr val="lt1"/>
                </a:solidFill>
              </a:rPr>
              <a:t>Informar donde se pueden obtener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515" name="Google Shape;515;p60"/>
          <p:cNvSpPr txBox="1"/>
          <p:nvPr/>
        </p:nvSpPr>
        <p:spPr>
          <a:xfrm>
            <a:off x="3841925" y="3365850"/>
            <a:ext cx="490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National Research Council, 2003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16" name="Google Shape;516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Links de interés</a:t>
            </a:r>
            <a:endParaRPr/>
          </a:p>
        </p:txBody>
      </p:sp>
      <p:sp>
        <p:nvSpPr>
          <p:cNvPr id="522" name="Google Shape;522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 Standard for Digital Geospatial Metadata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https://www.fgdc.gov/metadata/csdgm-standard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Biological Data Profile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https://www.fgdc.gov/standards/projects/FGDC-standards-projects/metadata/biometadata/biodatap.pdf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GBIF Metadata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https://ipt.gbif.org/manual/en/ipt/2.5/gbif-metadata-profile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Ecological Metadata Laguage (EML)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6"/>
              </a:rPr>
              <a:t>https://eml.ecoinformatics.org/</a:t>
            </a:r>
            <a:endParaRPr/>
          </a:p>
        </p:txBody>
      </p:sp>
      <p:pic>
        <p:nvPicPr>
          <p:cNvPr id="523" name="Google Shape;523;p6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2"/>
          <p:cNvSpPr txBox="1"/>
          <p:nvPr/>
        </p:nvSpPr>
        <p:spPr>
          <a:xfrm>
            <a:off x="3568550" y="3590425"/>
            <a:ext cx="3490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solidFill>
                  <a:srgbClr val="CC4125"/>
                </a:solidFill>
              </a:rPr>
              <a:t>GRACIAS!!!</a:t>
            </a:r>
            <a:endParaRPr sz="1900" b="1">
              <a:solidFill>
                <a:srgbClr val="CC412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232925" y="8145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son los metadatos?</a:t>
            </a:r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1"/>
          </p:nvPr>
        </p:nvSpPr>
        <p:spPr>
          <a:xfrm>
            <a:off x="329875" y="746475"/>
            <a:ext cx="45027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49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60"/>
              <a:buChar char="➔"/>
            </a:pPr>
            <a:r>
              <a:rPr lang="es" sz="136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datos acerca de los datos </a:t>
            </a:r>
            <a:endParaRPr sz="136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49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60"/>
              <a:buChar char="➔"/>
            </a:pPr>
            <a:r>
              <a:rPr lang="es" sz="136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datos estructurados que describen otros datos, recursos o fuentes de información</a:t>
            </a:r>
            <a:endParaRPr sz="136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49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60"/>
              <a:buChar char="➔"/>
            </a:pPr>
            <a:r>
              <a:rPr lang="es" sz="136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dan información sobre los datos de un recurso</a:t>
            </a:r>
            <a:endParaRPr sz="136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49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60"/>
              <a:buChar char="➔"/>
            </a:pPr>
            <a:r>
              <a:rPr lang="es" sz="136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describen el contenido, la calidad, historia, disponibilidad de los datos </a:t>
            </a:r>
            <a:endParaRPr sz="136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49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60"/>
              <a:buChar char="➔"/>
            </a:pPr>
            <a:r>
              <a:rPr lang="es" sz="136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documentan los datos</a:t>
            </a:r>
            <a:endParaRPr sz="136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49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60"/>
              <a:buChar char="➔"/>
            </a:pPr>
            <a:r>
              <a:rPr lang="es" sz="136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describen la estructura lógica y física</a:t>
            </a:r>
            <a:endParaRPr sz="136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49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60"/>
              <a:buChar char="➔"/>
            </a:pPr>
            <a:r>
              <a:rPr lang="es" sz="136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hacen saber si un conjunto de datos es "bueno"</a:t>
            </a:r>
            <a:endParaRPr sz="136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28"/>
          <p:cNvGrpSpPr/>
          <p:nvPr/>
        </p:nvGrpSpPr>
        <p:grpSpPr>
          <a:xfrm>
            <a:off x="4966800" y="1246325"/>
            <a:ext cx="4151225" cy="1960653"/>
            <a:chOff x="4966800" y="1170125"/>
            <a:chExt cx="4151225" cy="1960653"/>
          </a:xfrm>
        </p:grpSpPr>
        <p:pic>
          <p:nvPicPr>
            <p:cNvPr id="156" name="Google Shape;15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66800" y="1170125"/>
              <a:ext cx="4024801" cy="19606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28"/>
            <p:cNvSpPr txBox="1"/>
            <p:nvPr/>
          </p:nvSpPr>
          <p:spPr>
            <a:xfrm>
              <a:off x="5014925" y="2807575"/>
              <a:ext cx="41031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650">
                  <a:solidFill>
                    <a:srgbClr val="333333"/>
                  </a:solidFill>
                  <a:highlight>
                    <a:srgbClr val="FFFFFF"/>
                  </a:highlight>
                  <a:latin typeface="Montserrat"/>
                  <a:ea typeface="Montserrat"/>
                  <a:cs typeface="Montserrat"/>
                  <a:sym typeface="Montserrat"/>
                </a:rPr>
                <a:t>Fuente: </a:t>
              </a:r>
              <a:r>
                <a:rPr lang="es" sz="650">
                  <a:solidFill>
                    <a:srgbClr val="5CA1C7"/>
                  </a:solidFill>
                  <a:highlight>
                    <a:srgbClr val="FFFFFF"/>
                  </a:highlight>
                  <a:uFill>
                    <a:noFill/>
                  </a:uFill>
                  <a:latin typeface="Montserrat"/>
                  <a:ea typeface="Montserrat"/>
                  <a:cs typeface="Montserrat"/>
                  <a:sym typeface="Montserrat"/>
                  <a:hlinkClick r:id="rId5">
                    <a:extLst>
                      <a:ext uri="{A12FA001-AC4F-418D-AE19-62706E023703}">
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</a:ext>
                    </a:extLst>
                  </a:hlinkClick>
                </a:rPr>
                <a:t>https://www.ontotext.com/knowledgehub/fundamentals/metadata-fundamental/</a:t>
              </a:r>
              <a:endParaRPr sz="900"/>
            </a:p>
          </p:txBody>
        </p:sp>
      </p:grpSp>
      <p:sp>
        <p:nvSpPr>
          <p:cNvPr id="158" name="Google Shape;158;p28"/>
          <p:cNvSpPr txBox="1"/>
          <p:nvPr/>
        </p:nvSpPr>
        <p:spPr>
          <a:xfrm>
            <a:off x="5434925" y="3772200"/>
            <a:ext cx="349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Carta de </a:t>
            </a:r>
            <a:r>
              <a:rPr lang="es">
                <a:solidFill>
                  <a:srgbClr val="CC0000"/>
                </a:solidFill>
              </a:rPr>
              <a:t>amor </a:t>
            </a:r>
            <a:r>
              <a:rPr lang="es"/>
              <a:t>para el FUTURO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son los metadatos?</a:t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425" y="1165900"/>
            <a:ext cx="2779375" cy="2084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 rotWithShape="1">
          <a:blip r:embed="rId5">
            <a:alphaModFix/>
          </a:blip>
          <a:srcRect l="-12815"/>
          <a:stretch/>
        </p:blipFill>
        <p:spPr>
          <a:xfrm>
            <a:off x="5022830" y="711950"/>
            <a:ext cx="2779370" cy="18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3175" y="2663563"/>
            <a:ext cx="3597825" cy="17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¿Para qué sirven los metadatos?</a:t>
            </a: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1"/>
          </p:nvPr>
        </p:nvSpPr>
        <p:spPr>
          <a:xfrm>
            <a:off x="311700" y="885614"/>
            <a:ext cx="792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49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60"/>
              <a:buChar char="-"/>
            </a:pPr>
            <a:r>
              <a:rPr lang="es" sz="1360" dirty="0">
                <a:solidFill>
                  <a:schemeClr val="tx1"/>
                </a:solidFill>
              </a:rPr>
              <a:t>determinar alcances y limitaciones de un recurso</a:t>
            </a:r>
            <a:endParaRPr sz="1360" dirty="0">
              <a:solidFill>
                <a:schemeClr val="tx1"/>
              </a:solidFill>
            </a:endParaRPr>
          </a:p>
          <a:p>
            <a:pPr marL="457200" lvl="0" indent="-3149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60"/>
              <a:buChar char="-"/>
            </a:pPr>
            <a:r>
              <a:rPr lang="es" sz="1360" dirty="0">
                <a:solidFill>
                  <a:schemeClr val="tx1"/>
                </a:solidFill>
              </a:rPr>
              <a:t>proporcionan contexto</a:t>
            </a:r>
            <a:endParaRPr sz="1360" dirty="0">
              <a:solidFill>
                <a:schemeClr val="tx1"/>
              </a:solidFill>
            </a:endParaRPr>
          </a:p>
          <a:p>
            <a:pPr marL="457200" lvl="0" indent="-3149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60"/>
              <a:buChar char="-"/>
            </a:pPr>
            <a:r>
              <a:rPr lang="es" sz="1360" dirty="0">
                <a:solidFill>
                  <a:schemeClr val="tx1"/>
                </a:solidFill>
              </a:rPr>
              <a:t>caracterizar cualidades semánticas, sintácticas y estructurales</a:t>
            </a:r>
            <a:endParaRPr sz="1360" dirty="0">
              <a:solidFill>
                <a:schemeClr val="tx1"/>
              </a:solidFill>
            </a:endParaRPr>
          </a:p>
          <a:p>
            <a:pPr marL="457200" lvl="0" indent="-3149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60"/>
              <a:buChar char="-"/>
            </a:pPr>
            <a:r>
              <a:rPr lang="es" sz="1360" dirty="0">
                <a:solidFill>
                  <a:schemeClr val="tx1"/>
                </a:solidFill>
              </a:rPr>
              <a:t>evitan el síndrome de ‘todo mundo lo sabe’, ‘es obvio’ </a:t>
            </a:r>
            <a:endParaRPr sz="1360" dirty="0">
              <a:solidFill>
                <a:schemeClr val="tx1"/>
              </a:solidFill>
            </a:endParaRPr>
          </a:p>
          <a:p>
            <a:pPr marL="457200" lvl="0" indent="-3149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60"/>
              <a:buChar char="-"/>
            </a:pPr>
            <a:r>
              <a:rPr lang="es" sz="1360" dirty="0">
                <a:solidFill>
                  <a:schemeClr val="tx1"/>
                </a:solidFill>
              </a:rPr>
              <a:t>facilitan la búsqueda y recuperación de información </a:t>
            </a:r>
            <a:endParaRPr sz="1360" dirty="0">
              <a:solidFill>
                <a:schemeClr val="tx1"/>
              </a:solidFill>
            </a:endParaRPr>
          </a:p>
          <a:p>
            <a:pPr marL="457200" lvl="0" indent="-3149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60"/>
              <a:buChar char="-"/>
            </a:pPr>
            <a:r>
              <a:rPr lang="es" sz="1360" dirty="0">
                <a:solidFill>
                  <a:schemeClr val="tx1"/>
                </a:solidFill>
              </a:rPr>
              <a:t>tener una elección informada</a:t>
            </a:r>
            <a:endParaRPr sz="1360" dirty="0">
              <a:solidFill>
                <a:schemeClr val="tx1"/>
              </a:solidFill>
            </a:endParaRPr>
          </a:p>
          <a:p>
            <a:pPr marL="457200" lvl="0" indent="-3149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60"/>
              <a:buChar char="-"/>
            </a:pPr>
            <a:r>
              <a:rPr lang="es" sz="1360" dirty="0">
                <a:solidFill>
                  <a:schemeClr val="tx1"/>
                </a:solidFill>
              </a:rPr>
              <a:t>elegir los datos que cubren mis necesidades</a:t>
            </a:r>
            <a:endParaRPr sz="1360" dirty="0">
              <a:solidFill>
                <a:schemeClr val="tx1"/>
              </a:solidFill>
            </a:endParaRPr>
          </a:p>
          <a:p>
            <a:pPr marL="457200" lvl="0" indent="-3149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60"/>
              <a:buChar char="-"/>
            </a:pPr>
            <a:r>
              <a:rPr lang="es" sz="1360" dirty="0">
                <a:solidFill>
                  <a:schemeClr val="tx1"/>
                </a:solidFill>
              </a:rPr>
              <a:t>facilitan la interoperabilidad (intercambio de información)</a:t>
            </a:r>
            <a:endParaRPr sz="1360" dirty="0">
              <a:solidFill>
                <a:schemeClr val="tx1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es" sz="1360" b="1" dirty="0">
                <a:solidFill>
                  <a:schemeClr val="tx1"/>
                </a:solidFill>
              </a:rPr>
              <a:t>Mecanismo para caracterizar datos y servicios para ser localizables y consumibles por usuarios y aplicaciones.</a:t>
            </a:r>
            <a:endParaRPr sz="1360" b="1" dirty="0">
              <a:solidFill>
                <a:schemeClr val="tx1"/>
              </a:solidFill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/>
          </a:blip>
          <a:srcRect t="56413"/>
          <a:stretch/>
        </p:blipFill>
        <p:spPr>
          <a:xfrm>
            <a:off x="1072775" y="1255125"/>
            <a:ext cx="3420450" cy="22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¿Para qué sirven los metadatos?</a:t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949" y="1216850"/>
            <a:ext cx="2843702" cy="22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>
            <a:hlinkClick r:id="rId5"/>
          </p:cNvPr>
          <p:cNvSpPr txBox="1"/>
          <p:nvPr/>
        </p:nvSpPr>
        <p:spPr>
          <a:xfrm>
            <a:off x="1072775" y="3560025"/>
            <a:ext cx="234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 i="1"/>
              <a:t>Coenobita clypeatus</a:t>
            </a:r>
            <a:r>
              <a:rPr lang="es" sz="1000" b="1"/>
              <a:t> 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/>
              <a:t>(Fabricius, 1787) </a:t>
            </a:r>
            <a:endParaRPr sz="1000" b="1"/>
          </a:p>
        </p:txBody>
      </p:sp>
      <p:sp>
        <p:nvSpPr>
          <p:cNvPr id="184" name="Google Shape;184;p31">
            <a:hlinkClick r:id="rId6"/>
          </p:cNvPr>
          <p:cNvSpPr txBox="1"/>
          <p:nvPr/>
        </p:nvSpPr>
        <p:spPr>
          <a:xfrm>
            <a:off x="6135150" y="3509150"/>
            <a:ext cx="234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 i="1"/>
              <a:t>Harry the hermit crab</a:t>
            </a:r>
            <a:endParaRPr sz="1000" b="1" i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b="1" i="1"/>
          </a:p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232925" y="8145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NO son los metadatos?</a:t>
            </a:r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body" idx="1"/>
          </p:nvPr>
        </p:nvSpPr>
        <p:spPr>
          <a:xfrm>
            <a:off x="329875" y="1432275"/>
            <a:ext cx="4502700" cy="223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044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95"/>
              <a:buChar char="-"/>
            </a:pPr>
            <a:r>
              <a:rPr lang="es" sz="1842"/>
              <a:t>medio para organizar información en un sistema de computo</a:t>
            </a:r>
            <a:endParaRPr sz="1842"/>
          </a:p>
          <a:p>
            <a:pPr marL="457200" lvl="0" indent="-3455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42"/>
              <a:buChar char="-"/>
            </a:pPr>
            <a:r>
              <a:rPr lang="es" sz="1842"/>
              <a:t>medio para transferencia de datos</a:t>
            </a:r>
            <a:endParaRPr sz="1842"/>
          </a:p>
          <a:p>
            <a:pPr marL="457200" lvl="0" indent="-3455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42"/>
              <a:buChar char="-"/>
            </a:pPr>
            <a:r>
              <a:rPr lang="es" sz="1842"/>
              <a:t>medio para transmitir, comunicar o presentar la información </a:t>
            </a:r>
            <a:r>
              <a:rPr lang="es" sz="1842" i="1"/>
              <a:t>per se </a:t>
            </a:r>
            <a:endParaRPr sz="1842"/>
          </a:p>
        </p:txBody>
      </p:sp>
      <p:pic>
        <p:nvPicPr>
          <p:cNvPr id="193" name="Google Shape;19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8500" y="1085300"/>
            <a:ext cx="2725125" cy="27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se generan los metadatos?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925" y="1314100"/>
            <a:ext cx="4112826" cy="239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703625"/>
            <a:ext cx="9144000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1440</Words>
  <Application>Microsoft Office PowerPoint</Application>
  <PresentationFormat>Presentación en pantalla (16:9)</PresentationFormat>
  <Paragraphs>267</Paragraphs>
  <Slides>39</Slides>
  <Notes>39</Notes>
  <HiddenSlides>3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39</vt:i4>
      </vt:variant>
    </vt:vector>
  </HeadingPairs>
  <TitlesOfParts>
    <vt:vector size="45" baseType="lpstr">
      <vt:lpstr>Calibri</vt:lpstr>
      <vt:lpstr>Montserrat</vt:lpstr>
      <vt:lpstr>Roboto</vt:lpstr>
      <vt:lpstr>Arial</vt:lpstr>
      <vt:lpstr>Simple Light</vt:lpstr>
      <vt:lpstr>Tema de Office</vt:lpstr>
      <vt:lpstr>Buenas prácticas para la documentación de metadatos</vt:lpstr>
      <vt:lpstr>Presentación de PowerPoint</vt:lpstr>
      <vt:lpstr>Presentación de PowerPoint</vt:lpstr>
      <vt:lpstr>¿Qué son los metadatos?</vt:lpstr>
      <vt:lpstr>¿Qué son los metadatos?</vt:lpstr>
      <vt:lpstr>¿Para qué sirven los metadatos?</vt:lpstr>
      <vt:lpstr>¿Para qué sirven los metadatos?</vt:lpstr>
      <vt:lpstr>¿Qué NO son los metadatos?</vt:lpstr>
      <vt:lpstr>¿Cómo se generan los metadatos?</vt:lpstr>
      <vt:lpstr>Responder preguntas básicas de los datos</vt:lpstr>
      <vt:lpstr>Otros aspectos a considerar ...</vt:lpstr>
      <vt:lpstr>Valor de los metadatos</vt:lpstr>
      <vt:lpstr>Valor de los metadatos</vt:lpstr>
      <vt:lpstr>Valor de los metadatos</vt:lpstr>
      <vt:lpstr>Valor de los metadatos</vt:lpstr>
      <vt:lpstr>Aspectos que describen los metadatos </vt:lpstr>
      <vt:lpstr>Aspectos que deben incluir los metadatos </vt:lpstr>
      <vt:lpstr>Datos ¿mínimos? requeridos para un metadato</vt:lpstr>
      <vt:lpstr>Tengo datos multidisciplinarios </vt:lpstr>
      <vt:lpstr>Información interdisciplinaria</vt:lpstr>
      <vt:lpstr>Estándares de metadatos</vt:lpstr>
      <vt:lpstr>Estándares de metadatos</vt:lpstr>
      <vt:lpstr>Estándares de metadatos</vt:lpstr>
      <vt:lpstr>¿Dónde capturo y publico los metadatos?</vt:lpstr>
      <vt:lpstr>Estándares de metadatos</vt:lpstr>
      <vt:lpstr>Catálogos de metadatos</vt:lpstr>
      <vt:lpstr>Ejemplos de metadatos</vt:lpstr>
      <vt:lpstr>Ejemplos de metadatos</vt:lpstr>
      <vt:lpstr>Ejemplos de metadatos</vt:lpstr>
      <vt:lpstr>Ejemplos de metadatos</vt:lpstr>
      <vt:lpstr>Ejemplos de metadatos</vt:lpstr>
      <vt:lpstr>Ejemplos de metadatos</vt:lpstr>
      <vt:lpstr>Ejemplos de metadatos</vt:lpstr>
      <vt:lpstr>Retos </vt:lpstr>
      <vt:lpstr>EML : Ecological Metadata Language</vt:lpstr>
      <vt:lpstr>Recomendaciones a considerar al publicar en un agregador de datos (GBIF)</vt:lpstr>
      <vt:lpstr>Principios para publicación de datos y material relacionado</vt:lpstr>
      <vt:lpstr>Links de interés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Buenas prácticas para la documentación de metadatos</dc:title>
  <cp:lastModifiedBy>Diana Hernandez Robles</cp:lastModifiedBy>
  <cp:revision>3</cp:revision>
  <dcterms:modified xsi:type="dcterms:W3CDTF">2021-11-10T08:07:47Z</dcterms:modified>
</cp:coreProperties>
</file>